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1"/>
  </p:notesMasterIdLst>
  <p:handoutMasterIdLst>
    <p:handoutMasterId r:id="rId32"/>
  </p:handoutMasterIdLst>
  <p:sldIdLst>
    <p:sldId id="289" r:id="rId5"/>
    <p:sldId id="256" r:id="rId6"/>
    <p:sldId id="302" r:id="rId7"/>
    <p:sldId id="311" r:id="rId8"/>
    <p:sldId id="303" r:id="rId9"/>
    <p:sldId id="300" r:id="rId10"/>
    <p:sldId id="304" r:id="rId11"/>
    <p:sldId id="305" r:id="rId12"/>
    <p:sldId id="306" r:id="rId13"/>
    <p:sldId id="301" r:id="rId14"/>
    <p:sldId id="307" r:id="rId15"/>
    <p:sldId id="308" r:id="rId16"/>
    <p:sldId id="309" r:id="rId17"/>
    <p:sldId id="282" r:id="rId18"/>
    <p:sldId id="281" r:id="rId19"/>
    <p:sldId id="294" r:id="rId20"/>
    <p:sldId id="285" r:id="rId21"/>
    <p:sldId id="287" r:id="rId22"/>
    <p:sldId id="295" r:id="rId23"/>
    <p:sldId id="292" r:id="rId24"/>
    <p:sldId id="293" r:id="rId25"/>
    <p:sldId id="296" r:id="rId26"/>
    <p:sldId id="298" r:id="rId27"/>
    <p:sldId id="299" r:id="rId28"/>
    <p:sldId id="277" r:id="rId29"/>
    <p:sldId id="290" r:id="rId30"/>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Συντάκτης" initials="Σ"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autoAdjust="0"/>
  </p:normalViewPr>
  <p:slideViewPr>
    <p:cSldViewPr snapToGrid="0" showGuides="1">
      <p:cViewPr>
        <p:scale>
          <a:sx n="75" d="100"/>
          <a:sy n="75" d="100"/>
        </p:scale>
        <p:origin x="-931" y="-365"/>
      </p:cViewPr>
      <p:guideLst>
        <p:guide orient="horz" pos="2160"/>
        <p:guide pos="3840"/>
      </p:guideLst>
    </p:cSldViewPr>
  </p:slideViewPr>
  <p:outlineViewPr>
    <p:cViewPr>
      <p:scale>
        <a:sx n="33" d="100"/>
        <a:sy n="33" d="100"/>
      </p:scale>
      <p:origin x="240" y="1642"/>
    </p:cViewPr>
  </p:outlineViewPr>
  <p:notesTextViewPr>
    <p:cViewPr>
      <p:scale>
        <a:sx n="1" d="1"/>
        <a:sy n="1" d="1"/>
      </p:scale>
      <p:origin x="0" y="0"/>
    </p:cViewPr>
  </p:notesTextViewPr>
  <p:notesViewPr>
    <p:cSldViewPr snapToGrid="0" showGuides="1">
      <p:cViewPr varScale="1">
        <p:scale>
          <a:sx n="67" d="100"/>
          <a:sy n="67" d="100"/>
        </p:scale>
        <p:origin x="-3120"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r>
              <a:rPr lang="el-GR" dirty="0" smtClean="0"/>
              <a:t>​</a:t>
            </a:r>
            <a:fld id="{DB0CA7CC-FD5A-4ACE-A180-A90DBA267154}" type="datetime1">
              <a:rPr lang="el-GR" smtClean="0"/>
              <a:pPr algn="r" rtl="0"/>
              <a:t>21/9/2018</a:t>
            </a:fld>
            <a:r>
              <a:rPr lang="el-GR" dirty="0" smtClean="0"/>
              <a:t>​</a:t>
            </a:r>
            <a:endParaRPr lang="el-GR" dirty="0"/>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el-GR" smtClean="0"/>
              <a:pPr algn="r" rtl="0"/>
              <a:t>‹#›</a:t>
            </a:fld>
            <a:endParaRPr lang="el-GR" dirty="0"/>
          </a:p>
        </p:txBody>
      </p:sp>
    </p:spTree>
    <p:extLst>
      <p:ext uri="{BB962C8B-B14F-4D97-AF65-F5344CB8AC3E}">
        <p14:creationId xmlns:p14="http://schemas.microsoft.com/office/powerpoint/2010/main" xmlns=""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l-GR" noProof="0" dirty="0"/>
          </a:p>
        </p:txBody>
      </p:sp>
      <p:sp>
        <p:nvSpPr>
          <p:cNvPr id="3" name="Σύμβολ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91D86D22-ED5B-4D0B-AEEE-2CB450FCC502}" type="datetime1">
              <a:rPr lang="el-GR" smtClean="0"/>
              <a:pPr/>
              <a:t>21/9/2018</a:t>
            </a:fld>
            <a:endParaRPr lang="el-GR" dirty="0"/>
          </a:p>
        </p:txBody>
      </p:sp>
      <p:sp>
        <p:nvSpPr>
          <p:cNvPr id="4" name="Σύμβολ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l-GR" noProof="0" dirty="0"/>
          </a:p>
        </p:txBody>
      </p:sp>
      <p:sp>
        <p:nvSpPr>
          <p:cNvPr id="7" name="Σύμβολο κράτησης θέσης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el-GR" smtClean="0"/>
              <a:pPr/>
              <a:t>‹#›</a:t>
            </a:fld>
            <a:endParaRPr lang="el-GR" dirty="0"/>
          </a:p>
        </p:txBody>
      </p:sp>
    </p:spTree>
    <p:extLst>
      <p:ext uri="{BB962C8B-B14F-4D97-AF65-F5344CB8AC3E}">
        <p14:creationId xmlns:p14="http://schemas.microsoft.com/office/powerpoint/2010/main" xmlns=""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a:t>
            </a:fld>
            <a:endParaRPr lang="el-GR" dirty="0"/>
          </a:p>
        </p:txBody>
      </p:sp>
    </p:spTree>
    <p:extLst>
      <p:ext uri="{BB962C8B-B14F-4D97-AF65-F5344CB8AC3E}">
        <p14:creationId xmlns:p14="http://schemas.microsoft.com/office/powerpoint/2010/main" xmlns="" val="45741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0A3C37BE-C303-496D-B5CD-85F2937540FC}" type="slidenum">
              <a:rPr lang="el-GR" smtClean="0"/>
              <a:pPr/>
              <a:t>17</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Ορθογώνιο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8" name="Ορθογώνιο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el-GR" smtClean="0"/>
              <a:t>Kλικ για επεξεργασία του τίτλου</a:t>
            </a:r>
            <a:endParaRPr lang="el-GR" noProof="0" dirty="0"/>
          </a:p>
        </p:txBody>
      </p:sp>
      <p:sp>
        <p:nvSpPr>
          <p:cNvPr id="3" name="Υπότιτλος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l-GR" noProof="0" smtClean="0"/>
              <a:t>Κάντε κλικ για να επεξεργαστείτε τον υπότιτλο του υποδείγματος</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8CFF5CAE-6455-4E35-AADF-DDA99A3287C3}" type="datetime1">
              <a:rPr lang="el-GR" smtClean="0"/>
              <a:pPr/>
              <a:t>21/9/2018</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pic>
        <p:nvPicPr>
          <p:cNvPr id="11" name="Εικόνα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xmlns="" val="1659756515"/>
      </p:ext>
    </p:extLst>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lstStyle>
            <a:lvl1pPr algn="l" rtl="0">
              <a:defRPr sz="3200"/>
            </a:lvl1pPr>
          </a:lstStyle>
          <a:p>
            <a:pPr rtl="0"/>
            <a:r>
              <a:rPr lang="el-GR" smtClean="0"/>
              <a:t>Kλικ για επεξεργασία του τίτλου</a:t>
            </a:r>
            <a:endParaRPr lang="el-GR" noProof="0" dirty="0"/>
          </a:p>
        </p:txBody>
      </p:sp>
      <p:sp>
        <p:nvSpPr>
          <p:cNvPr id="3" name="Σύμβολο κράτησης θέσης εικόνας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noProof="0" smtClean="0"/>
              <a:t>Κάντε κλικ στο εικονίδιο για να προσθέσετε μια εικόνα</a:t>
            </a:r>
            <a:endParaRPr lang="el-GR" noProof="0" dirty="0"/>
          </a:p>
        </p:txBody>
      </p:sp>
      <p:sp>
        <p:nvSpPr>
          <p:cNvPr id="4" name="Σύμβολο κράτησης θέσης κειμένου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noProof="0" smtClean="0"/>
              <a:t>Kλικ για επεξεργασία των στυλ του υποδείγματος</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0F1978FE-DD2D-423D-9D86-BD64F3D23872}" type="datetime1">
              <a:rPr lang="el-GR" smtClean="0"/>
              <a:pPr/>
              <a:t>21/9/2018</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spTree>
    <p:extLst>
      <p:ext uri="{BB962C8B-B14F-4D97-AF65-F5344CB8AC3E}">
        <p14:creationId xmlns:p14="http://schemas.microsoft.com/office/powerpoint/2010/main" xmlns="" val="769637093"/>
      </p:ext>
    </p:extLst>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Kλικ για επεξεργασία του τίτλου</a:t>
            </a:r>
            <a:endParaRPr lang="el-GR" noProof="0"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noProof="0" smtClean="0"/>
              <a:t>Kλικ για επεξεργασία των στυλ του υποδείγματος</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90CA0D4A-14DA-470C-BE4C-7F76F703F337}" type="datetime1">
              <a:rPr lang="el-GR" smtClean="0"/>
              <a:pPr/>
              <a:t>21/9/2018</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spTree>
    <p:extLst>
      <p:ext uri="{BB962C8B-B14F-4D97-AF65-F5344CB8AC3E}">
        <p14:creationId xmlns:p14="http://schemas.microsoft.com/office/powerpoint/2010/main" xmlns="" val="2012076707"/>
      </p:ext>
    </p:extLst>
  </p:cSld>
  <p:clrMapOvr>
    <a:masterClrMapping/>
  </p:clrMapOvr>
  <p:transition spd="med">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372600" y="365125"/>
            <a:ext cx="1714500" cy="5811838"/>
          </a:xfrm>
        </p:spPr>
        <p:txBody>
          <a:bodyPr vert="eaVert" rtlCol="0"/>
          <a:lstStyle>
            <a:lvl1pPr rtl="0">
              <a:defRPr/>
            </a:lvl1pPr>
          </a:lstStyle>
          <a:p>
            <a:pPr rtl="0"/>
            <a:r>
              <a:rPr lang="el-GR" smtClean="0"/>
              <a:t>Kλικ για επεξεργασία του τίτλου</a:t>
            </a:r>
            <a:endParaRPr lang="el-GR" noProof="0" dirty="0"/>
          </a:p>
        </p:txBody>
      </p:sp>
      <p:sp>
        <p:nvSpPr>
          <p:cNvPr id="3" name="Σύμβολο κράτησης θέσης κατακόρυφου κειμένου 2"/>
          <p:cNvSpPr>
            <a:spLocks noGrp="1"/>
          </p:cNvSpPr>
          <p:nvPr>
            <p:ph type="body" orient="vert" idx="1"/>
          </p:nvPr>
        </p:nvSpPr>
        <p:spPr>
          <a:xfrm>
            <a:off x="1104900" y="365125"/>
            <a:ext cx="8098896" cy="5811838"/>
          </a:xfrm>
        </p:spPr>
        <p:txBody>
          <a:bodyPr vert="eaVert" rtlCol="0"/>
          <a:lstStyle/>
          <a:p>
            <a:pPr lvl="0" rtl="0"/>
            <a:r>
              <a:rPr lang="el-GR" noProof="0" smtClean="0"/>
              <a:t>Kλικ για επεξεργασία των στυλ του υποδείγματος</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D3A46F1A-234E-404E-90DF-D664AA6A9445}" type="datetime1">
              <a:rPr lang="el-GR" smtClean="0"/>
              <a:pPr/>
              <a:t>21/9/2018</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grpSp>
        <p:nvGrpSpPr>
          <p:cNvPr id="7" name="Ομάδα 6"/>
          <p:cNvGrpSpPr/>
          <p:nvPr/>
        </p:nvGrpSpPr>
        <p:grpSpPr>
          <a:xfrm rot="5400000">
            <a:off x="6514047" y="3228843"/>
            <a:ext cx="5632704" cy="84403"/>
            <a:chOff x="1073150" y="1219201"/>
            <a:chExt cx="10058400" cy="63125"/>
          </a:xfrm>
        </p:grpSpPr>
        <p:cxnSp>
          <p:nvCxnSpPr>
            <p:cNvPr id="8" name="Ευθεία γραμμή σύνδεσης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45927127"/>
      </p:ext>
    </p:extLst>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Kλικ για επεξεργασία του τίτλου</a:t>
            </a:r>
            <a:endParaRPr lang="el-GR" noProof="0" dirty="0"/>
          </a:p>
        </p:txBody>
      </p:sp>
      <p:sp>
        <p:nvSpPr>
          <p:cNvPr id="3" name="Σύμβολο κράτησης θέσης περιεχομένου 2"/>
          <p:cNvSpPr>
            <a:spLocks noGrp="1"/>
          </p:cNvSpPr>
          <p:nvPr>
            <p:ph idx="1"/>
          </p:nvPr>
        </p:nvSpPr>
        <p:spPr/>
        <p:txBody>
          <a:bodyPr rtlCol="0"/>
          <a:lstStyle/>
          <a:p>
            <a:pPr lvl="0" rtl="0"/>
            <a:r>
              <a:rPr lang="el-GR" noProof="0" smtClean="0"/>
              <a:t>Kλικ για επεξεργασία των στυλ του υποδείγματος</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21ABB1ED-FBD0-4A45-9D67-1455BCE8A9C2}" type="datetime1">
              <a:rPr lang="el-GR" smtClean="0"/>
              <a:pPr/>
              <a:t>21/9/2018</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spTree>
    <p:extLst>
      <p:ext uri="{BB962C8B-B14F-4D97-AF65-F5344CB8AC3E}">
        <p14:creationId xmlns:p14="http://schemas.microsoft.com/office/powerpoint/2010/main" xmlns="" val="3786876825"/>
      </p:ext>
    </p:extLst>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Διαφάνεια τίτλου με εικόνα">
    <p:spTree>
      <p:nvGrpSpPr>
        <p:cNvPr id="1" name=""/>
        <p:cNvGrpSpPr/>
        <p:nvPr/>
      </p:nvGrpSpPr>
      <p:grpSpPr>
        <a:xfrm>
          <a:off x="0" y="0"/>
          <a:ext cx="0" cy="0"/>
          <a:chOff x="0" y="0"/>
          <a:chExt cx="0" cy="0"/>
        </a:xfrm>
      </p:grpSpPr>
      <p:grpSp>
        <p:nvGrpSpPr>
          <p:cNvPr id="13" name="Ομάδα 12"/>
          <p:cNvGrpSpPr/>
          <p:nvPr/>
        </p:nvGrpSpPr>
        <p:grpSpPr>
          <a:xfrm rot="10800000">
            <a:off x="0" y="5645510"/>
            <a:ext cx="12192000" cy="63125"/>
            <a:chOff x="507492" y="1501519"/>
            <a:chExt cx="8129016" cy="63125"/>
          </a:xfrm>
        </p:grpSpPr>
        <p:cxnSp>
          <p:nvCxnSpPr>
            <p:cNvPr id="17" name="Ευθεία γραμμή σύνδεσης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Ομάδα 13"/>
          <p:cNvGrpSpPr/>
          <p:nvPr/>
        </p:nvGrpSpPr>
        <p:grpSpPr>
          <a:xfrm>
            <a:off x="0" y="1143000"/>
            <a:ext cx="12192000" cy="63125"/>
            <a:chOff x="507492" y="1501519"/>
            <a:chExt cx="8129016" cy="63125"/>
          </a:xfrm>
        </p:grpSpPr>
        <p:cxnSp>
          <p:nvCxnSpPr>
            <p:cNvPr id="15" name="Ευθεία γραμμή σύνδεσης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Ορθογώνιο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8" name="Ορθογώνιο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el-GR" smtClean="0"/>
              <a:t>Kλικ για επεξεργασία του τίτλου</a:t>
            </a:r>
            <a:endParaRPr lang="el-GR" noProof="0" dirty="0"/>
          </a:p>
        </p:txBody>
      </p:sp>
      <p:sp>
        <p:nvSpPr>
          <p:cNvPr id="3" name="Υπότιτλος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l-GR" noProof="0" smtClean="0"/>
              <a:t>Κάντε κλικ για να επεξεργαστείτε τον υπότιτλο του υποδείγματος</a:t>
            </a:r>
            <a:endParaRPr lang="el-GR" noProof="0" dirty="0"/>
          </a:p>
        </p:txBody>
      </p:sp>
      <p:pic>
        <p:nvPicPr>
          <p:cNvPr id="10" name="Εικόνα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1325880" y="0"/>
            <a:ext cx="1747524" cy="2292094"/>
          </a:xfrm>
          <a:prstGeom prst="rect">
            <a:avLst/>
          </a:prstGeom>
        </p:spPr>
      </p:pic>
      <p:sp>
        <p:nvSpPr>
          <p:cNvPr id="11" name="Σύμβολο κράτησης θέσης εικόνας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el-GR" noProof="0" smtClean="0"/>
              <a:t>Κάντε κλικ στο εικονίδιο για να προσθέσετε μια εικόνα</a:t>
            </a:r>
            <a:endParaRPr lang="el-GR" noProof="0" dirty="0"/>
          </a:p>
        </p:txBody>
      </p:sp>
      <p:sp>
        <p:nvSpPr>
          <p:cNvPr id="19" name="Κείμενο οδηγιών"/>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el-GR" sz="1200" b="1" i="1" noProof="0" dirty="0" smtClean="0">
                <a:latin typeface="Arial" pitchFamily="34" charset="0"/>
                <a:cs typeface="Arial" pitchFamily="34" charset="0"/>
              </a:rPr>
              <a:t>ΣΗΜΕΙΩΣΗ:</a:t>
            </a:r>
          </a:p>
          <a:p>
            <a:pPr rtl="0"/>
            <a:r>
              <a:rPr lang="el-GR" sz="1200" i="1" noProof="0" dirty="0" smtClean="0">
                <a:latin typeface="Arial" pitchFamily="34" charset="0"/>
                <a:cs typeface="Arial" pitchFamily="34" charset="0"/>
              </a:rPr>
              <a:t>Για να αλλάξετε την εικόνα σε αυτή τη διαφάνεια, επιλέξτε την εικόνα και διαγράψτε τη. Στη συνέχεια, κάντε κλικ στο εικονίδιο "Εικόνες" στο σύμβολο κράτησης θέσης για να εισαγάγετε τη δική σας εικόνα.</a:t>
            </a:r>
            <a:endParaRPr lang="el-GR" sz="1200" i="1" noProof="0" dirty="0">
              <a:latin typeface="Arial" pitchFamily="34" charset="0"/>
              <a:cs typeface="Arial" pitchFamily="34" charset="0"/>
            </a:endParaRPr>
          </a:p>
        </p:txBody>
      </p:sp>
    </p:spTree>
    <p:extLst>
      <p:ext uri="{BB962C8B-B14F-4D97-AF65-F5344CB8AC3E}">
        <p14:creationId xmlns:p14="http://schemas.microsoft.com/office/powerpoint/2010/main" xmlns="" val="2673943605"/>
      </p:ext>
    </p:extLst>
  </p:cSld>
  <p:clrMapOvr>
    <a:masterClrMapping/>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Ομάδα 7"/>
          <p:cNvGrpSpPr/>
          <p:nvPr/>
        </p:nvGrpSpPr>
        <p:grpSpPr>
          <a:xfrm>
            <a:off x="0" y="2514600"/>
            <a:ext cx="12192000" cy="3194035"/>
            <a:chOff x="647402" y="2514600"/>
            <a:chExt cx="10838688" cy="3194035"/>
          </a:xfrm>
        </p:grpSpPr>
        <p:grpSp>
          <p:nvGrpSpPr>
            <p:cNvPr id="9" name="Ομάδα 8"/>
            <p:cNvGrpSpPr/>
            <p:nvPr/>
          </p:nvGrpSpPr>
          <p:grpSpPr>
            <a:xfrm>
              <a:off x="647402" y="2514600"/>
              <a:ext cx="10838688" cy="63125"/>
              <a:chOff x="507492" y="1501519"/>
              <a:chExt cx="8129016" cy="63125"/>
            </a:xfrm>
          </p:grpSpPr>
          <p:cxnSp>
            <p:nvCxnSpPr>
              <p:cNvPr id="14" name="Ευθεία γραμμή σύνδεσης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Ορθογώνιο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nvGrpSpPr>
            <p:cNvPr id="11" name="Ομάδα 10"/>
            <p:cNvGrpSpPr/>
            <p:nvPr/>
          </p:nvGrpSpPr>
          <p:grpSpPr>
            <a:xfrm rot="10800000">
              <a:off x="647402" y="5645510"/>
              <a:ext cx="10838688" cy="63125"/>
              <a:chOff x="507492" y="1501519"/>
              <a:chExt cx="8129016" cy="63125"/>
            </a:xfrm>
          </p:grpSpPr>
          <p:cxnSp>
            <p:nvCxnSpPr>
              <p:cNvPr id="12" name="Ευθεία γραμμή σύνδεσης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Τίτλος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el-GR" smtClean="0"/>
              <a:t>Kλικ για επεξεργασία του τίτλου</a:t>
            </a:r>
            <a:endParaRPr lang="el-GR" noProof="0" dirty="0"/>
          </a:p>
        </p:txBody>
      </p:sp>
      <p:sp>
        <p:nvSpPr>
          <p:cNvPr id="3" name="Σύμβολο κράτησης θέσης κειμένου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l-GR" noProof="0" smtClean="0"/>
              <a:t>Kλικ για επεξεργασία των στυλ του υποδείγματος</a:t>
            </a:r>
          </a:p>
        </p:txBody>
      </p:sp>
      <p:sp>
        <p:nvSpPr>
          <p:cNvPr id="4" name="Σύμβολο κράτησης θέσης ημερομηνίας 3"/>
          <p:cNvSpPr>
            <a:spLocks noGrp="1"/>
          </p:cNvSpPr>
          <p:nvPr>
            <p:ph type="dt" sz="half" idx="10"/>
          </p:nvPr>
        </p:nvSpPr>
        <p:spPr/>
        <p:txBody>
          <a:bodyPr rtlCol="0"/>
          <a:lstStyle>
            <a:lvl1pPr>
              <a:defRPr/>
            </a:lvl1pPr>
          </a:lstStyle>
          <a:p>
            <a:fld id="{B8835994-5FD5-493A-9C6D-D46B8636EB88}" type="datetime1">
              <a:rPr lang="el-GR" smtClean="0"/>
              <a:pPr/>
              <a:t>21/9/2018</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pic>
        <p:nvPicPr>
          <p:cNvPr id="7" name="Εικόνα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xmlns="" val="3602678805"/>
      </p:ext>
    </p:extLst>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Kλικ για επεξεργασία του τίτλου</a:t>
            </a:r>
            <a:endParaRPr lang="el-GR" noProof="0" dirty="0"/>
          </a:p>
        </p:txBody>
      </p:sp>
      <p:sp>
        <p:nvSpPr>
          <p:cNvPr id="3" name="Σύμβολο κράτησης θέσης περιεχομένου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el-GR" noProof="0" smtClean="0"/>
              <a:t>Kλικ για επεξεργασία των στυλ του υποδείγματος</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4" name="Σύμβολο κράτησης θέσης περιεχομένου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el-GR" noProof="0" smtClean="0"/>
              <a:t>Kλικ για επεξεργασία των στυλ του υποδείγματος</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6375DFEE-4D3E-444C-A740-D7D640F30C1F}" type="datetime1">
              <a:rPr lang="el-GR" smtClean="0"/>
              <a:pPr/>
              <a:t>21/9/2018</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spTree>
    <p:extLst>
      <p:ext uri="{BB962C8B-B14F-4D97-AF65-F5344CB8AC3E}">
        <p14:creationId xmlns:p14="http://schemas.microsoft.com/office/powerpoint/2010/main" xmlns="" val="3527791066"/>
      </p:ext>
    </p:extLst>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Kλικ για επεξεργασία του τίτλου</a:t>
            </a:r>
            <a:endParaRPr lang="el-GR" noProof="0" dirty="0"/>
          </a:p>
        </p:txBody>
      </p:sp>
      <p:sp>
        <p:nvSpPr>
          <p:cNvPr id="3" name="Σύμβολο κράτησης θέσης κειμένου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noProof="0" smtClean="0"/>
              <a:t>Kλικ για επεξεργασία των στυλ του υποδείγματος</a:t>
            </a:r>
          </a:p>
        </p:txBody>
      </p:sp>
      <p:sp>
        <p:nvSpPr>
          <p:cNvPr id="4" name="Σύμβολο κράτησης θέσης περιεχομένου 3"/>
          <p:cNvSpPr>
            <a:spLocks noGrp="1"/>
          </p:cNvSpPr>
          <p:nvPr>
            <p:ph sz="half" idx="2"/>
          </p:nvPr>
        </p:nvSpPr>
        <p:spPr>
          <a:xfrm>
            <a:off x="1104900" y="2424112"/>
            <a:ext cx="4919472" cy="3748088"/>
          </a:xfrm>
        </p:spPr>
        <p:txBody>
          <a:bodyPr rtlCol="0"/>
          <a:lstStyle/>
          <a:p>
            <a:pPr lvl="0" rtl="0"/>
            <a:r>
              <a:rPr lang="el-GR" noProof="0" smtClean="0"/>
              <a:t>Kλικ για επεξεργασία των στυλ του υποδείγματος</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5" name="Σύμβολο κράτησης θέσης κειμένου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noProof="0" smtClean="0"/>
              <a:t>Kλικ για επεξεργασία των στυλ του υποδείγματος</a:t>
            </a:r>
          </a:p>
        </p:txBody>
      </p:sp>
      <p:sp>
        <p:nvSpPr>
          <p:cNvPr id="6" name="Σύμβολο κράτησης θέσης περιεχομένου 5"/>
          <p:cNvSpPr>
            <a:spLocks noGrp="1"/>
          </p:cNvSpPr>
          <p:nvPr>
            <p:ph sz="quarter" idx="4"/>
          </p:nvPr>
        </p:nvSpPr>
        <p:spPr>
          <a:xfrm>
            <a:off x="6166110" y="2424112"/>
            <a:ext cx="4919472" cy="3748088"/>
          </a:xfrm>
        </p:spPr>
        <p:txBody>
          <a:bodyPr rtlCol="0"/>
          <a:lstStyle/>
          <a:p>
            <a:pPr lvl="0" rtl="0"/>
            <a:r>
              <a:rPr lang="el-GR" noProof="0" smtClean="0"/>
              <a:t>Kλικ για επεξεργασία των στυλ του υποδείγματος</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6057CDB3-395D-4E27-A112-1F8E21CCC3ED}" type="datetime1">
              <a:rPr lang="el-GR" smtClean="0"/>
              <a:pPr/>
              <a:t>21/9/2018</a:t>
            </a:fld>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noProof="0" dirty="0"/>
          </a:p>
        </p:txBody>
      </p:sp>
      <p:sp>
        <p:nvSpPr>
          <p:cNvPr id="9" name="Σύμβολο κράτησης θέσης αριθμού διαφάνειας 8"/>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spTree>
    <p:extLst>
      <p:ext uri="{BB962C8B-B14F-4D97-AF65-F5344CB8AC3E}">
        <p14:creationId xmlns:p14="http://schemas.microsoft.com/office/powerpoint/2010/main" xmlns="" val="3971016106"/>
      </p:ext>
    </p:extLst>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Kλικ για επεξεργασία του τίτλου</a:t>
            </a:r>
            <a:endParaRPr lang="el-GR" noProof="0"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693BD968-D88F-407F-B99B-02A18D111C53}" type="datetime1">
              <a:rPr lang="el-GR" smtClean="0"/>
              <a:pPr/>
              <a:t>21/9/2018</a:t>
            </a:fld>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noProof="0" dirty="0"/>
          </a:p>
        </p:txBody>
      </p:sp>
      <p:sp>
        <p:nvSpPr>
          <p:cNvPr id="5" name="Σύμβολο κράτησης θέσης αριθμού διαφάνειας 4"/>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spTree>
    <p:extLst>
      <p:ext uri="{BB962C8B-B14F-4D97-AF65-F5344CB8AC3E}">
        <p14:creationId xmlns:p14="http://schemas.microsoft.com/office/powerpoint/2010/main" xmlns="" val="1758111529"/>
      </p:ext>
    </p:extLst>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rtlCol="0"/>
          <a:lstStyle>
            <a:lvl1pPr>
              <a:defRPr/>
            </a:lvl1pPr>
          </a:lstStyle>
          <a:p>
            <a:fld id="{087C9C42-61A2-45EB-B8ED-DF1FAE919D06}" type="datetime1">
              <a:rPr lang="el-GR" smtClean="0"/>
              <a:pPr/>
              <a:t>21/9/2018</a:t>
            </a:fld>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noProof="0" dirty="0"/>
          </a:p>
        </p:txBody>
      </p:sp>
      <p:sp>
        <p:nvSpPr>
          <p:cNvPr id="4" name="Σύμβολο κράτησης θέσης αριθμού διαφάνειας 3"/>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spTree>
    <p:extLst>
      <p:ext uri="{BB962C8B-B14F-4D97-AF65-F5344CB8AC3E}">
        <p14:creationId xmlns:p14="http://schemas.microsoft.com/office/powerpoint/2010/main" xmlns="" val="302416926"/>
      </p:ext>
    </p:extLst>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lstStyle>
            <a:lvl1pPr algn="l" rtl="0">
              <a:defRPr sz="3200"/>
            </a:lvl1pPr>
          </a:lstStyle>
          <a:p>
            <a:pPr rtl="0"/>
            <a:r>
              <a:rPr lang="el-GR" smtClean="0"/>
              <a:t>Kλικ για επεξεργασία του τίτλου</a:t>
            </a:r>
            <a:endParaRPr lang="el-GR" noProof="0" dirty="0"/>
          </a:p>
        </p:txBody>
      </p:sp>
      <p:sp>
        <p:nvSpPr>
          <p:cNvPr id="3" name="Σύμβολο κράτησης θέσης περιεχομένου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noProof="0" smtClean="0"/>
              <a:t>Kλικ για επεξεργασία των στυλ του υποδείγματος</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4" name="Σύμβολο κράτησης θέσης κειμένου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noProof="0" smtClean="0"/>
              <a:t>Kλικ για επεξεργασία των στυλ του υποδείγματος</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4BD16C49-9D01-4C6E-B6AB-9B154F268686}" type="datetime1">
              <a:rPr lang="el-GR" smtClean="0"/>
              <a:pPr/>
              <a:t>21/9/2018</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spTree>
    <p:extLst>
      <p:ext uri="{BB962C8B-B14F-4D97-AF65-F5344CB8AC3E}">
        <p14:creationId xmlns:p14="http://schemas.microsoft.com/office/powerpoint/2010/main" xmlns="" val="3769764688"/>
      </p:ext>
    </p:extLst>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el-GR" dirty="0" smtClean="0"/>
              <a:t>Στυλ κύριου τίτλου</a:t>
            </a:r>
            <a:endParaRPr lang="el-GR" noProof="0" dirty="0"/>
          </a:p>
        </p:txBody>
      </p:sp>
      <p:sp>
        <p:nvSpPr>
          <p:cNvPr id="3" name="Σύμβολο κράτησης θέσης κειμένου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a:p>
            <a:pPr lvl="5" rtl="0"/>
            <a:r>
              <a:rPr lang="el-GR" noProof="0" dirty="0"/>
              <a:t>Έκτου επιπέδου</a:t>
            </a:r>
          </a:p>
          <a:p>
            <a:pPr lvl="6" rtl="0"/>
            <a:r>
              <a:rPr lang="el-GR" noProof="0" dirty="0"/>
              <a:t>Έβδομου επιπέδου</a:t>
            </a:r>
          </a:p>
          <a:p>
            <a:pPr lvl="7" rtl="0"/>
            <a:r>
              <a:rPr lang="el-GR" noProof="0" dirty="0"/>
              <a:t>Όγδοου επιπέδου</a:t>
            </a:r>
          </a:p>
          <a:p>
            <a:pPr lvl="8" rtl="0"/>
            <a:r>
              <a:rPr lang="el-GR" noProof="0" dirty="0"/>
              <a:t>Ένατου επιπέδου</a:t>
            </a:r>
          </a:p>
        </p:txBody>
      </p:sp>
      <p:sp>
        <p:nvSpPr>
          <p:cNvPr id="4" name="Σύμβολο κράτησης θέσης ημερομηνίας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97203316-FD5D-47A4-9485-72A81976D2EA}" type="datetime1">
              <a:rPr lang="el-GR" smtClean="0"/>
              <a:pPr/>
              <a:t>21/9/2018</a:t>
            </a:fld>
            <a:endParaRPr lang="el-GR" dirty="0"/>
          </a:p>
        </p:txBody>
      </p:sp>
      <p:sp>
        <p:nvSpPr>
          <p:cNvPr id="5" name="Σύμβολο κράτησης θέσης υποσέλιδου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el-GR" noProof="0" dirty="0"/>
          </a:p>
        </p:txBody>
      </p:sp>
      <p:sp>
        <p:nvSpPr>
          <p:cNvPr id="6" name="Σύμβολο κράτησης θέσης αριθμού διαφάνειας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el-GR" smtClean="0"/>
              <a:pPr/>
              <a:t>‹#›</a:t>
            </a:fld>
            <a:endParaRPr lang="el-GR" dirty="0"/>
          </a:p>
        </p:txBody>
      </p:sp>
      <p:grpSp>
        <p:nvGrpSpPr>
          <p:cNvPr id="15" name="Ομάδα 14"/>
          <p:cNvGrpSpPr/>
          <p:nvPr/>
        </p:nvGrpSpPr>
        <p:grpSpPr>
          <a:xfrm>
            <a:off x="1103376" y="1219201"/>
            <a:ext cx="9985248" cy="84403"/>
            <a:chOff x="1073150" y="1219201"/>
            <a:chExt cx="10058400" cy="63125"/>
          </a:xfrm>
        </p:grpSpPr>
        <p:cxnSp>
          <p:nvCxnSpPr>
            <p:cNvPr id="13" name="Ευθεία γραμμή σύνδεσης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p:wedge/>
  </p:transition>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ΘΕΑΤΡΙΚΗ ΠΑΙΔΕΙΑ</a:t>
            </a:r>
            <a:endParaRPr lang="el-GR" dirty="0"/>
          </a:p>
        </p:txBody>
      </p:sp>
      <p:sp>
        <p:nvSpPr>
          <p:cNvPr id="3" name="2 - Θέση κειμένου"/>
          <p:cNvSpPr>
            <a:spLocks noGrp="1"/>
          </p:cNvSpPr>
          <p:nvPr>
            <p:ph type="body" idx="1"/>
          </p:nvPr>
        </p:nvSpPr>
        <p:spPr/>
        <p:txBody>
          <a:bodyPr>
            <a:normAutofit/>
          </a:bodyPr>
          <a:lstStyle/>
          <a:p>
            <a:r>
              <a:rPr lang="el-GR" sz="1800" b="1" dirty="0" smtClean="0"/>
              <a:t>Διδάσκουσα</a:t>
            </a:r>
            <a:r>
              <a:rPr lang="en-US" sz="1800" b="1" dirty="0" smtClean="0"/>
              <a:t>: </a:t>
            </a:r>
            <a:r>
              <a:rPr lang="el-GR" sz="1800" b="1" dirty="0" smtClean="0"/>
              <a:t>Δρ. Ζώρα-Δημάκη Μαρία</a:t>
            </a:r>
          </a:p>
        </p:txBody>
      </p:sp>
      <p:sp>
        <p:nvSpPr>
          <p:cNvPr id="5" name="4 - TextBox"/>
          <p:cNvSpPr txBox="1"/>
          <p:nvPr/>
        </p:nvSpPr>
        <p:spPr>
          <a:xfrm>
            <a:off x="3992880" y="6035040"/>
            <a:ext cx="4754880" cy="461665"/>
          </a:xfrm>
          <a:prstGeom prst="rect">
            <a:avLst/>
          </a:prstGeom>
          <a:noFill/>
        </p:spPr>
        <p:txBody>
          <a:bodyPr wrap="square" rtlCol="0">
            <a:spAutoFit/>
          </a:bodyPr>
          <a:lstStyle/>
          <a:p>
            <a:pPr algn="ctr"/>
            <a:r>
              <a:rPr lang="el-GR" sz="2400" dirty="0" smtClean="0"/>
              <a:t>ΑΘΗΝΑ 2018</a:t>
            </a:r>
            <a:endParaRPr lang="el-GR" sz="2400" dirty="0"/>
          </a:p>
        </p:txBody>
      </p:sp>
      <p:sp>
        <p:nvSpPr>
          <p:cNvPr id="6" name="5 - TextBox"/>
          <p:cNvSpPr txBox="1"/>
          <p:nvPr/>
        </p:nvSpPr>
        <p:spPr>
          <a:xfrm>
            <a:off x="2885440" y="1330960"/>
            <a:ext cx="8463280" cy="830997"/>
          </a:xfrm>
          <a:prstGeom prst="rect">
            <a:avLst/>
          </a:prstGeom>
          <a:noFill/>
        </p:spPr>
        <p:txBody>
          <a:bodyPr wrap="square" rtlCol="0">
            <a:spAutoFit/>
          </a:bodyPr>
          <a:lstStyle/>
          <a:p>
            <a:r>
              <a:rPr lang="el-GR" sz="2400" b="1" dirty="0" smtClean="0"/>
              <a:t>ΕΘΝΙΚΟ</a:t>
            </a:r>
            <a:r>
              <a:rPr lang="en-US" sz="2400" b="1" dirty="0" smtClean="0"/>
              <a:t> &amp; </a:t>
            </a:r>
            <a:r>
              <a:rPr lang="el-GR" sz="2400" b="1" dirty="0" smtClean="0"/>
              <a:t>ΚΑΠΟΔΙΣΤΡΙΑΚΟ ΠΑΝΕΠΙΣΤΗΜΙΟ ΑΘΗΝΩΝ</a:t>
            </a:r>
          </a:p>
          <a:p>
            <a:r>
              <a:rPr lang="el-GR" sz="2400" b="1" dirty="0" smtClean="0"/>
              <a:t>ΠΑΙΔΑΓΩΓΙΚΟ ΤΜΗΜΑ ΔΗΜΟΤΙΚΗΣ ΕΚΠΑΙΔΕΥΣΗΣ</a:t>
            </a:r>
            <a:endParaRPr lang="el-GR" sz="2400" b="1" dirty="0"/>
          </a:p>
        </p:txBody>
      </p:sp>
      <p:sp>
        <p:nvSpPr>
          <p:cNvPr id="8" name="7 - Θέση αριθμού διαφάνειας"/>
          <p:cNvSpPr>
            <a:spLocks noGrp="1"/>
          </p:cNvSpPr>
          <p:nvPr>
            <p:ph type="sldNum" sz="quarter" idx="12"/>
          </p:nvPr>
        </p:nvSpPr>
        <p:spPr/>
        <p:txBody>
          <a:bodyPr/>
          <a:lstStyle/>
          <a:p>
            <a:pPr rtl="0"/>
            <a:fld id="{0FF54DE5-C571-48E8-A5BC-B369434E2F44}" type="slidenum">
              <a:rPr lang="el-GR" noProof="0" smtClean="0"/>
              <a:pPr rtl="0"/>
              <a:t>1</a:t>
            </a:fld>
            <a:endParaRPr lang="el-GR" noProof="0" dirty="0"/>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04900" y="431800"/>
            <a:ext cx="9980682" cy="1096962"/>
          </a:xfrm>
        </p:spPr>
        <p:txBody>
          <a:bodyPr>
            <a:normAutofit/>
          </a:bodyPr>
          <a:lstStyle/>
          <a:p>
            <a:r>
              <a:rPr lang="el-GR" sz="2800" dirty="0" smtClean="0"/>
              <a:t>Χαρακτήρες</a:t>
            </a:r>
            <a:r>
              <a:rPr lang="en-US" sz="2800" dirty="0" smtClean="0"/>
              <a:t> I</a:t>
            </a:r>
            <a:r>
              <a:rPr lang="el-GR" sz="2800" dirty="0" smtClean="0"/>
              <a:t> </a:t>
            </a:r>
            <a:br>
              <a:rPr lang="el-GR" sz="2800" dirty="0" smtClean="0"/>
            </a:br>
            <a:endParaRPr lang="el-GR" sz="2800" dirty="0" smtClean="0"/>
          </a:p>
        </p:txBody>
      </p:sp>
      <p:pic>
        <p:nvPicPr>
          <p:cNvPr id="7" name="6 - Θέση περιεχομένου" descr="αρχείο λήψης.jpg"/>
          <p:cNvPicPr>
            <a:picLocks noGrp="1" noChangeAspect="1"/>
          </p:cNvPicPr>
          <p:nvPr>
            <p:ph idx="1"/>
          </p:nvPr>
        </p:nvPicPr>
        <p:blipFill>
          <a:blip r:embed="rId2" cstate="print"/>
          <a:stretch>
            <a:fillRect/>
          </a:stretch>
        </p:blipFill>
        <p:spPr>
          <a:xfrm>
            <a:off x="7538720" y="2407920"/>
            <a:ext cx="3627120" cy="3129280"/>
          </a:xfrm>
        </p:spPr>
      </p:pic>
      <p:sp>
        <p:nvSpPr>
          <p:cNvPr id="4" name="3 - Θέση κειμένου"/>
          <p:cNvSpPr>
            <a:spLocks noGrp="1"/>
          </p:cNvSpPr>
          <p:nvPr>
            <p:ph type="body" sz="half" idx="2"/>
          </p:nvPr>
        </p:nvSpPr>
        <p:spPr>
          <a:xfrm>
            <a:off x="985520" y="2428240"/>
            <a:ext cx="6299200" cy="2763520"/>
          </a:xfrm>
        </p:spPr>
        <p:txBody>
          <a:bodyPr>
            <a:normAutofit/>
          </a:bodyPr>
          <a:lstStyle/>
          <a:p>
            <a:pPr algn="just"/>
            <a:r>
              <a:rPr lang="el-GR" sz="2400" b="1" dirty="0" err="1" smtClean="0"/>
              <a:t>Γκέγκερς</a:t>
            </a:r>
            <a:r>
              <a:rPr lang="el-GR" sz="2400" b="1" dirty="0" smtClean="0"/>
              <a:t> </a:t>
            </a:r>
            <a:r>
              <a:rPr lang="el-GR" sz="2400" b="1" dirty="0" err="1" smtClean="0"/>
              <a:t>Βέρλε</a:t>
            </a:r>
            <a:r>
              <a:rPr lang="el-GR" sz="2400" b="1" dirty="0" smtClean="0"/>
              <a:t>:</a:t>
            </a:r>
            <a:r>
              <a:rPr lang="el-GR" sz="2400" dirty="0" smtClean="0"/>
              <a:t> Γιος του εργοστασιάρχη</a:t>
            </a:r>
            <a:r>
              <a:rPr lang="en-US" sz="2400" dirty="0" smtClean="0"/>
              <a:t>. </a:t>
            </a:r>
            <a:r>
              <a:rPr lang="el-GR" sz="2400" dirty="0" smtClean="0"/>
              <a:t>Ιδεαλιστής και επίδοξος κοινωνικός μετασχηματιστής που, ενώ δεν έχει λύσει τα δικά του προσωπικά προβλήματα, περιφέρεται με την «επιταγή του ιδεώδους». Ένθερμος υποστηρικτής της αλήθειας,  την οποία θέλει να εφαρμόσει στη ζωή των άλλων, παραβλέποντας τις συνέπειες.</a:t>
            </a:r>
            <a:endParaRPr lang="el-GR" dirty="0" smtClean="0"/>
          </a:p>
          <a:p>
            <a:pPr algn="just"/>
            <a:endParaRPr lang="el-GR" dirty="0"/>
          </a:p>
        </p:txBody>
      </p:sp>
      <p:sp>
        <p:nvSpPr>
          <p:cNvPr id="6" name="5 - TextBox"/>
          <p:cNvSpPr txBox="1"/>
          <p:nvPr/>
        </p:nvSpPr>
        <p:spPr>
          <a:xfrm>
            <a:off x="873760" y="1473200"/>
            <a:ext cx="10495280" cy="830997"/>
          </a:xfrm>
          <a:prstGeom prst="rect">
            <a:avLst/>
          </a:prstGeom>
          <a:noFill/>
        </p:spPr>
        <p:txBody>
          <a:bodyPr wrap="square" rtlCol="0">
            <a:spAutoFit/>
          </a:bodyPr>
          <a:lstStyle/>
          <a:p>
            <a:pPr algn="just"/>
            <a:r>
              <a:rPr lang="el-GR" sz="2400" b="1" dirty="0" err="1" smtClean="0"/>
              <a:t>Βέρλε</a:t>
            </a:r>
            <a:r>
              <a:rPr lang="el-GR" sz="2400" b="1" dirty="0" smtClean="0"/>
              <a:t>: </a:t>
            </a:r>
            <a:r>
              <a:rPr lang="el-GR" sz="2400" dirty="0" smtClean="0"/>
              <a:t>Εργοστασιάρχης. Εκπρόσωπος της μεγαλοαστικής τάξης. Άνθρωπος σκληρός, κυνικός και αδίστακτος. </a:t>
            </a:r>
            <a:endParaRPr lang="en-US" sz="2400" dirty="0" smtClean="0"/>
          </a:p>
        </p:txBody>
      </p:sp>
      <p:sp>
        <p:nvSpPr>
          <p:cNvPr id="8" name="7 - Θέση αριθμού διαφάνειας"/>
          <p:cNvSpPr>
            <a:spLocks noGrp="1"/>
          </p:cNvSpPr>
          <p:nvPr>
            <p:ph type="sldNum" sz="quarter" idx="12"/>
          </p:nvPr>
        </p:nvSpPr>
        <p:spPr/>
        <p:txBody>
          <a:bodyPr/>
          <a:lstStyle/>
          <a:p>
            <a:pPr rtl="0"/>
            <a:fld id="{0FF54DE5-C571-48E8-A5BC-B369434E2F44}" type="slidenum">
              <a:rPr lang="el-GR" noProof="0" smtClean="0"/>
              <a:pPr rtl="0"/>
              <a:t>10</a:t>
            </a:fld>
            <a:endParaRPr lang="el-GR" noProof="0" dirty="0"/>
          </a:p>
        </p:txBody>
      </p:sp>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Χαρακτήρες</a:t>
            </a:r>
            <a:r>
              <a:rPr lang="en-US" dirty="0" smtClean="0"/>
              <a:t> II</a:t>
            </a:r>
            <a:endParaRPr lang="el-GR" dirty="0"/>
          </a:p>
        </p:txBody>
      </p:sp>
      <p:pic>
        <p:nvPicPr>
          <p:cNvPr id="8" name="7 - Θέση περιεχομένου" descr="images4.jpg"/>
          <p:cNvPicPr>
            <a:picLocks noGrp="1" noChangeAspect="1"/>
          </p:cNvPicPr>
          <p:nvPr>
            <p:ph idx="1"/>
          </p:nvPr>
        </p:nvPicPr>
        <p:blipFill>
          <a:blip r:embed="rId2" cstate="print"/>
          <a:stretch>
            <a:fillRect/>
          </a:stretch>
        </p:blipFill>
        <p:spPr>
          <a:xfrm>
            <a:off x="7721600" y="2712720"/>
            <a:ext cx="3474720" cy="2854960"/>
          </a:xfrm>
        </p:spPr>
      </p:pic>
      <p:sp>
        <p:nvSpPr>
          <p:cNvPr id="6" name="5 - TextBox"/>
          <p:cNvSpPr txBox="1"/>
          <p:nvPr/>
        </p:nvSpPr>
        <p:spPr>
          <a:xfrm>
            <a:off x="802640" y="1412240"/>
            <a:ext cx="10210800" cy="1200329"/>
          </a:xfrm>
          <a:prstGeom prst="rect">
            <a:avLst/>
          </a:prstGeom>
          <a:noFill/>
        </p:spPr>
        <p:txBody>
          <a:bodyPr wrap="square" rtlCol="0">
            <a:spAutoFit/>
          </a:bodyPr>
          <a:lstStyle/>
          <a:p>
            <a:r>
              <a:rPr lang="el-GR" sz="2400" b="1" dirty="0" smtClean="0"/>
              <a:t>Ο </a:t>
            </a:r>
            <a:r>
              <a:rPr lang="el-GR" sz="2400" b="1" dirty="0" err="1" smtClean="0"/>
              <a:t>Γερο</a:t>
            </a:r>
            <a:r>
              <a:rPr lang="el-GR" sz="2400" b="1" dirty="0" smtClean="0"/>
              <a:t>-</a:t>
            </a:r>
            <a:r>
              <a:rPr lang="el-GR" sz="2400" b="1" dirty="0" err="1" smtClean="0"/>
              <a:t>Έκνταλ</a:t>
            </a:r>
            <a:r>
              <a:rPr lang="el-GR" sz="2400" b="1" dirty="0" smtClean="0"/>
              <a:t>: </a:t>
            </a:r>
            <a:r>
              <a:rPr lang="el-GR" sz="2400" dirty="0" smtClean="0"/>
              <a:t>Αλκοολικός, παραιτημένος, τσακισμένος από τη ζωή και πικρόχολος. Αδυνατώντας να αντέξει το βάρος της κατάντιας του, τρέφει αυταπάτες προκειμένου να μπορέσει να συνεχίσει να ζει. </a:t>
            </a:r>
            <a:endParaRPr lang="en-US" sz="2400" dirty="0" smtClean="0"/>
          </a:p>
        </p:txBody>
      </p:sp>
      <p:sp>
        <p:nvSpPr>
          <p:cNvPr id="7" name="6 - TextBox"/>
          <p:cNvSpPr txBox="1"/>
          <p:nvPr/>
        </p:nvSpPr>
        <p:spPr>
          <a:xfrm>
            <a:off x="843280" y="2616200"/>
            <a:ext cx="6664960" cy="3416320"/>
          </a:xfrm>
          <a:prstGeom prst="rect">
            <a:avLst/>
          </a:prstGeom>
          <a:noFill/>
        </p:spPr>
        <p:txBody>
          <a:bodyPr wrap="square" rtlCol="0">
            <a:spAutoFit/>
          </a:bodyPr>
          <a:lstStyle/>
          <a:p>
            <a:r>
              <a:rPr lang="el-GR" sz="2400" b="1" dirty="0" err="1" smtClean="0"/>
              <a:t>Γιάλμαρ</a:t>
            </a:r>
            <a:r>
              <a:rPr lang="el-GR" sz="2400" b="1" dirty="0" smtClean="0"/>
              <a:t> </a:t>
            </a:r>
            <a:r>
              <a:rPr lang="el-GR" sz="2400" b="1" dirty="0" err="1" smtClean="0"/>
              <a:t>Έκνταλ</a:t>
            </a:r>
            <a:r>
              <a:rPr lang="el-GR" sz="2400" dirty="0" smtClean="0"/>
              <a:t>: Αποτυχημένος φωτογράφος. Εκπροσωπεί το μέσο άνθρωπο. Είναι απλοϊκός, ονειροπόλος απροσγείωτος. Θεωρεί ότι είναι κάτι ξεχωριστό, αλλά είναι ένας αμετανόητος τεμπέλης που στέκεται απαθής μπροστά στα χτυπήματα της μοίρας. Προτιμά την αδράνεια και την πλάνη γιατί δεν έχει ούτε την ικανότητα ούτε  τη δύναμη για το αντίθετο.  </a:t>
            </a:r>
          </a:p>
        </p:txBody>
      </p:sp>
      <p:sp>
        <p:nvSpPr>
          <p:cNvPr id="9" name="8 - Θέση αριθμού διαφάνειας"/>
          <p:cNvSpPr>
            <a:spLocks noGrp="1"/>
          </p:cNvSpPr>
          <p:nvPr>
            <p:ph type="sldNum" sz="quarter" idx="12"/>
          </p:nvPr>
        </p:nvSpPr>
        <p:spPr/>
        <p:txBody>
          <a:bodyPr/>
          <a:lstStyle/>
          <a:p>
            <a:pPr rtl="0"/>
            <a:fld id="{0FF54DE5-C571-48E8-A5BC-B369434E2F44}" type="slidenum">
              <a:rPr lang="el-GR" noProof="0" smtClean="0"/>
              <a:pPr rtl="0"/>
              <a:t>11</a:t>
            </a:fld>
            <a:endParaRPr lang="el-GR" noProof="0" dirty="0"/>
          </a:p>
        </p:txBody>
      </p:sp>
    </p:spTree>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Χαρακτήρες</a:t>
            </a:r>
            <a:r>
              <a:rPr lang="en-US" dirty="0" smtClean="0"/>
              <a:t> III</a:t>
            </a:r>
            <a:endParaRPr lang="el-GR" dirty="0"/>
          </a:p>
        </p:txBody>
      </p:sp>
      <p:pic>
        <p:nvPicPr>
          <p:cNvPr id="8" name="7 - Θέση περιεχομένου" descr="images (1).jpg"/>
          <p:cNvPicPr>
            <a:picLocks noGrp="1" noChangeAspect="1"/>
          </p:cNvPicPr>
          <p:nvPr>
            <p:ph idx="1"/>
          </p:nvPr>
        </p:nvPicPr>
        <p:blipFill>
          <a:blip r:embed="rId2" cstate="print"/>
          <a:stretch>
            <a:fillRect/>
          </a:stretch>
        </p:blipFill>
        <p:spPr>
          <a:xfrm>
            <a:off x="7315200" y="4033520"/>
            <a:ext cx="3972560" cy="2265680"/>
          </a:xfrm>
        </p:spPr>
      </p:pic>
      <p:sp>
        <p:nvSpPr>
          <p:cNvPr id="4" name="3 - Θέση κειμένου"/>
          <p:cNvSpPr>
            <a:spLocks noGrp="1"/>
          </p:cNvSpPr>
          <p:nvPr>
            <p:ph type="body" sz="half" idx="2"/>
          </p:nvPr>
        </p:nvSpPr>
        <p:spPr>
          <a:xfrm>
            <a:off x="934720" y="1356360"/>
            <a:ext cx="10109200" cy="1447800"/>
          </a:xfrm>
        </p:spPr>
        <p:txBody>
          <a:bodyPr>
            <a:normAutofit/>
          </a:bodyPr>
          <a:lstStyle/>
          <a:p>
            <a:r>
              <a:rPr lang="el-GR" sz="2400" b="1" dirty="0" err="1" smtClean="0"/>
              <a:t>Γκίνα</a:t>
            </a:r>
            <a:r>
              <a:rPr lang="el-GR" sz="2400" b="1" dirty="0" smtClean="0"/>
              <a:t> </a:t>
            </a:r>
            <a:r>
              <a:rPr lang="el-GR" sz="2400" b="1" dirty="0" err="1" smtClean="0"/>
              <a:t>Έκνταλ</a:t>
            </a:r>
            <a:r>
              <a:rPr lang="el-GR" sz="2400" b="1" dirty="0" smtClean="0"/>
              <a:t>: </a:t>
            </a:r>
            <a:r>
              <a:rPr lang="el-GR" sz="2400" dirty="0" smtClean="0"/>
              <a:t>Γυναίκα του </a:t>
            </a:r>
            <a:r>
              <a:rPr lang="el-GR" sz="2400" dirty="0" err="1" smtClean="0"/>
              <a:t>Γιάλμαρ</a:t>
            </a:r>
            <a:r>
              <a:rPr lang="el-GR" sz="2400" dirty="0" smtClean="0"/>
              <a:t> και μητέρα της </a:t>
            </a:r>
            <a:r>
              <a:rPr lang="el-GR" sz="2400" dirty="0" err="1" smtClean="0"/>
              <a:t>Έντβιγκ</a:t>
            </a:r>
            <a:r>
              <a:rPr lang="el-GR" sz="2400" dirty="0" smtClean="0"/>
              <a:t>. Ερωτευμένη με το σύζυγό της αλλά ανειλικρινής απέναντί του, ζει μια εύθραυστη οικογενειακή </a:t>
            </a:r>
            <a:r>
              <a:rPr lang="el-GR" sz="2400" dirty="0" err="1" smtClean="0"/>
              <a:t>ευτυχία.Προερχόμενη</a:t>
            </a:r>
            <a:r>
              <a:rPr lang="el-GR" sz="2400" dirty="0" smtClean="0"/>
              <a:t> από τα κατώτερα κοινωνικά στρώματα </a:t>
            </a:r>
            <a:r>
              <a:rPr lang="en-US" sz="2400" dirty="0" smtClean="0"/>
              <a:t> </a:t>
            </a:r>
            <a:r>
              <a:rPr lang="el-GR" sz="2400" dirty="0" smtClean="0"/>
              <a:t>υπομένει  τα πάντα προκειμένου να επιβιώσει.        </a:t>
            </a:r>
          </a:p>
          <a:p>
            <a:endParaRPr lang="el-GR" dirty="0"/>
          </a:p>
        </p:txBody>
      </p:sp>
      <p:sp>
        <p:nvSpPr>
          <p:cNvPr id="6" name="5 - TextBox"/>
          <p:cNvSpPr txBox="1"/>
          <p:nvPr/>
        </p:nvSpPr>
        <p:spPr>
          <a:xfrm>
            <a:off x="850900" y="4132580"/>
            <a:ext cx="6362700" cy="1200329"/>
          </a:xfrm>
          <a:prstGeom prst="rect">
            <a:avLst/>
          </a:prstGeom>
          <a:noFill/>
        </p:spPr>
        <p:txBody>
          <a:bodyPr wrap="square" rtlCol="0">
            <a:spAutoFit/>
          </a:bodyPr>
          <a:lstStyle/>
          <a:p>
            <a:pPr algn="just"/>
            <a:r>
              <a:rPr lang="el-GR" sz="2400" dirty="0" smtClean="0"/>
              <a:t>Προκειμένου να αποδείξει την αγάπη της στον πατέρα της, φτάνει μέχρι την αυτοκτονία.</a:t>
            </a:r>
            <a:endParaRPr lang="el-GR" sz="2400" dirty="0"/>
          </a:p>
        </p:txBody>
      </p:sp>
      <p:sp>
        <p:nvSpPr>
          <p:cNvPr id="7" name="6 - TextBox"/>
          <p:cNvSpPr txBox="1"/>
          <p:nvPr/>
        </p:nvSpPr>
        <p:spPr>
          <a:xfrm>
            <a:off x="833120" y="2844800"/>
            <a:ext cx="10414000" cy="1240969"/>
          </a:xfrm>
          <a:prstGeom prst="rect">
            <a:avLst/>
          </a:prstGeom>
          <a:noFill/>
        </p:spPr>
        <p:txBody>
          <a:bodyPr wrap="square" rtlCol="0">
            <a:spAutoFit/>
          </a:bodyPr>
          <a:lstStyle/>
          <a:p>
            <a:pPr algn="just"/>
            <a:r>
              <a:rPr lang="el-GR" sz="2400" b="1" dirty="0" err="1" smtClean="0"/>
              <a:t>Έντβιγκ</a:t>
            </a:r>
            <a:r>
              <a:rPr lang="el-GR" sz="2400" b="1" dirty="0" smtClean="0"/>
              <a:t>: </a:t>
            </a:r>
            <a:r>
              <a:rPr lang="el-GR" sz="2400" dirty="0" smtClean="0"/>
              <a:t>Η κόρη του </a:t>
            </a:r>
            <a:r>
              <a:rPr lang="el-GR" sz="2400" dirty="0" err="1" smtClean="0"/>
              <a:t>Γιάλμαρ</a:t>
            </a:r>
            <a:r>
              <a:rPr lang="el-GR" sz="2400" dirty="0" smtClean="0"/>
              <a:t> και της </a:t>
            </a:r>
            <a:r>
              <a:rPr lang="el-GR" sz="2400" dirty="0" err="1" smtClean="0"/>
              <a:t>Γκίνα</a:t>
            </a:r>
            <a:r>
              <a:rPr lang="el-GR" sz="2400" dirty="0" smtClean="0"/>
              <a:t>. Η προσωποποίηση της αγνότητας, της άδολης αγάπης για τη ζωή, για το όνειρο. Διακατέχεται από αυταπάρνηση. Το μόνο πρόσωπο που είναι αθώο.</a:t>
            </a:r>
            <a:endParaRPr lang="el-GR" sz="2400" dirty="0"/>
          </a:p>
        </p:txBody>
      </p:sp>
      <p:sp>
        <p:nvSpPr>
          <p:cNvPr id="9" name="8 - Θέση αριθμού διαφάνειας"/>
          <p:cNvSpPr>
            <a:spLocks noGrp="1"/>
          </p:cNvSpPr>
          <p:nvPr>
            <p:ph type="sldNum" sz="quarter" idx="12"/>
          </p:nvPr>
        </p:nvSpPr>
        <p:spPr/>
        <p:txBody>
          <a:bodyPr/>
          <a:lstStyle/>
          <a:p>
            <a:pPr rtl="0"/>
            <a:fld id="{0FF54DE5-C571-48E8-A5BC-B369434E2F44}" type="slidenum">
              <a:rPr lang="el-GR" noProof="0" smtClean="0"/>
              <a:pPr rtl="0"/>
              <a:t>12</a:t>
            </a:fld>
            <a:endParaRPr lang="el-GR" noProof="0" dirty="0"/>
          </a:p>
        </p:txBody>
      </p:sp>
    </p:spTree>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Χαρακτήρες</a:t>
            </a:r>
            <a:r>
              <a:rPr lang="en-US" dirty="0" smtClean="0"/>
              <a:t> IV</a:t>
            </a:r>
            <a:endParaRPr lang="el-GR" dirty="0"/>
          </a:p>
        </p:txBody>
      </p:sp>
      <p:pic>
        <p:nvPicPr>
          <p:cNvPr id="6" name="5 - Θέση περιεχομένου" descr="i-alitheia-prepei-na-apokaluptetai-opoio-ki-an-einai-to-kostos.jpg"/>
          <p:cNvPicPr>
            <a:picLocks noGrp="1" noChangeAspect="1"/>
          </p:cNvPicPr>
          <p:nvPr>
            <p:ph idx="1"/>
          </p:nvPr>
        </p:nvPicPr>
        <p:blipFill>
          <a:blip r:embed="rId2" cstate="print"/>
          <a:stretch>
            <a:fillRect/>
          </a:stretch>
        </p:blipFill>
        <p:spPr>
          <a:xfrm>
            <a:off x="7853680" y="1444357"/>
            <a:ext cx="3375660" cy="2497723"/>
          </a:xfrm>
        </p:spPr>
      </p:pic>
      <p:sp>
        <p:nvSpPr>
          <p:cNvPr id="4" name="3 - Θέση κειμένου"/>
          <p:cNvSpPr>
            <a:spLocks noGrp="1"/>
          </p:cNvSpPr>
          <p:nvPr>
            <p:ph type="body" sz="half" idx="2"/>
          </p:nvPr>
        </p:nvSpPr>
        <p:spPr>
          <a:xfrm>
            <a:off x="924560" y="3434080"/>
            <a:ext cx="6837680" cy="3037840"/>
          </a:xfrm>
        </p:spPr>
        <p:txBody>
          <a:bodyPr>
            <a:normAutofit fontScale="92500"/>
          </a:bodyPr>
          <a:lstStyle/>
          <a:p>
            <a:pPr algn="just"/>
            <a:r>
              <a:rPr lang="el-GR" sz="2600" b="1" dirty="0" err="1" smtClean="0"/>
              <a:t>Ρέλλιγκ</a:t>
            </a:r>
            <a:r>
              <a:rPr lang="el-GR" sz="2600" b="1" dirty="0" smtClean="0"/>
              <a:t>: </a:t>
            </a:r>
            <a:r>
              <a:rPr lang="el-GR" sz="2600" dirty="0" smtClean="0"/>
              <a:t>Γιατρός που εκπροσωπεί με τον κυνισμό του το πνεύμα της άρνησης. Υπέρμαχος</a:t>
            </a:r>
            <a:r>
              <a:rPr lang="en-US" sz="2600" dirty="0" smtClean="0"/>
              <a:t> </a:t>
            </a:r>
            <a:r>
              <a:rPr lang="el-GR" sz="2600" dirty="0" smtClean="0"/>
              <a:t>του «ζωτικού ψεύδους», θεωρεί ότι οι άνθρωποι αδυνατούν να αποδεχθούν την πραγματικότητα και καταφεύγουν σε αυταπάτες. </a:t>
            </a:r>
          </a:p>
          <a:p>
            <a:pPr algn="just"/>
            <a:r>
              <a:rPr lang="el-GR" sz="2600" b="1" dirty="0" err="1" smtClean="0"/>
              <a:t>Μόλβικ</a:t>
            </a:r>
            <a:r>
              <a:rPr lang="el-GR" sz="2600" b="1" dirty="0" smtClean="0"/>
              <a:t>: </a:t>
            </a:r>
            <a:r>
              <a:rPr lang="el-GR" sz="2600" dirty="0" smtClean="0"/>
              <a:t>Πρώην θεολόγος. Αλκοολικός και βυθισμένος και αυτός στην πλάνη προκειμένου να συνεχίσει να ζει. </a:t>
            </a:r>
          </a:p>
          <a:p>
            <a:endParaRPr lang="el-GR" dirty="0"/>
          </a:p>
        </p:txBody>
      </p:sp>
      <p:sp>
        <p:nvSpPr>
          <p:cNvPr id="7" name="6 - TextBox"/>
          <p:cNvSpPr txBox="1"/>
          <p:nvPr/>
        </p:nvSpPr>
        <p:spPr>
          <a:xfrm>
            <a:off x="822960" y="1493520"/>
            <a:ext cx="6786880" cy="1569660"/>
          </a:xfrm>
          <a:prstGeom prst="rect">
            <a:avLst/>
          </a:prstGeom>
          <a:noFill/>
        </p:spPr>
        <p:txBody>
          <a:bodyPr wrap="square" rtlCol="0">
            <a:spAutoFit/>
          </a:bodyPr>
          <a:lstStyle/>
          <a:p>
            <a:pPr algn="just"/>
            <a:r>
              <a:rPr lang="el-GR" sz="2400" b="1" dirty="0" smtClean="0"/>
              <a:t>Κυρία </a:t>
            </a:r>
            <a:r>
              <a:rPr lang="el-GR" sz="2400" b="1" dirty="0" err="1" smtClean="0"/>
              <a:t>Σέρμπυ</a:t>
            </a:r>
            <a:r>
              <a:rPr lang="el-GR" sz="2400" b="1" dirty="0" smtClean="0"/>
              <a:t>: </a:t>
            </a:r>
            <a:r>
              <a:rPr lang="el-GR" sz="2400" dirty="0" smtClean="0"/>
              <a:t>Οικονόμος του εργοστασιάρχη και μέλλουσα γυναίκα του. Μία γυναίκα που διακατέχεται από ειλικρίνεια και πρακτικό πνεύμα, αποτέλεσμα της εμπειρίας της στη ζωή.  </a:t>
            </a:r>
          </a:p>
        </p:txBody>
      </p:sp>
      <p:pic>
        <p:nvPicPr>
          <p:cNvPr id="2050" name="Picture 2" descr="ÎÏÎ¿ÏÎ­Î»ÎµÏÎ¼Î± ÎµÎ¹ÎºÏÎ½Î±Ï Î³Î¹Î± ÎÎÎÎÎÎÎ£ ÎÎÎ ÎÎÎ¡ÎÎÎ ÎÎ ÎÎ"/>
          <p:cNvPicPr>
            <a:picLocks noChangeAspect="1" noChangeArrowheads="1"/>
          </p:cNvPicPr>
          <p:nvPr/>
        </p:nvPicPr>
        <p:blipFill>
          <a:blip r:embed="rId3" cstate="print"/>
          <a:srcRect/>
          <a:stretch>
            <a:fillRect/>
          </a:stretch>
        </p:blipFill>
        <p:spPr bwMode="auto">
          <a:xfrm>
            <a:off x="7853680" y="4033520"/>
            <a:ext cx="3373120" cy="2316480"/>
          </a:xfrm>
          <a:prstGeom prst="rect">
            <a:avLst/>
          </a:prstGeom>
          <a:noFill/>
        </p:spPr>
      </p:pic>
      <p:sp>
        <p:nvSpPr>
          <p:cNvPr id="8" name="7 - Θέση αριθμού διαφάνειας"/>
          <p:cNvSpPr>
            <a:spLocks noGrp="1"/>
          </p:cNvSpPr>
          <p:nvPr>
            <p:ph type="sldNum" sz="quarter" idx="12"/>
          </p:nvPr>
        </p:nvSpPr>
        <p:spPr/>
        <p:txBody>
          <a:bodyPr/>
          <a:lstStyle/>
          <a:p>
            <a:pPr rtl="0"/>
            <a:fld id="{0FF54DE5-C571-48E8-A5BC-B369434E2F44}" type="slidenum">
              <a:rPr lang="el-GR" noProof="0" smtClean="0"/>
              <a:pPr rtl="0"/>
              <a:t>13</a:t>
            </a:fld>
            <a:endParaRPr lang="el-GR" noProof="0" dirty="0"/>
          </a:p>
        </p:txBody>
      </p:sp>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Ταυτότητα παράστασης</a:t>
            </a:r>
            <a:endParaRPr lang="el-GR" dirty="0"/>
          </a:p>
        </p:txBody>
      </p:sp>
      <p:sp>
        <p:nvSpPr>
          <p:cNvPr id="3" name="2 - Θέση περιεχομένου"/>
          <p:cNvSpPr>
            <a:spLocks noGrp="1"/>
          </p:cNvSpPr>
          <p:nvPr>
            <p:ph sz="half" idx="1"/>
          </p:nvPr>
        </p:nvSpPr>
        <p:spPr>
          <a:xfrm>
            <a:off x="772160" y="2743200"/>
            <a:ext cx="7112000" cy="3749040"/>
          </a:xfrm>
        </p:spPr>
        <p:txBody>
          <a:bodyPr>
            <a:normAutofit lnSpcReduction="10000"/>
          </a:bodyPr>
          <a:lstStyle/>
          <a:p>
            <a:pPr algn="just"/>
            <a:r>
              <a:rPr lang="el-GR" sz="2400" dirty="0" smtClean="0"/>
              <a:t>Η επιχείρηση, όμως, αποτυγχάνει παταγωδώς, γιατί οι άνθρωποι εκείνοι ούτε θέλουν, ούτε μπορούν να το διαχειριστούν, ενώ γύρω από τη βασική ιστορία ξετυλίγεται ένα οικογενειακό δράμα, το δράμα ενός παιδιού που βρίσκεται στην εφηβεία και επηρεάζεται πάρα πολύ από το χωρισμό των γονιών του. </a:t>
            </a:r>
          </a:p>
          <a:p>
            <a:pPr algn="just"/>
            <a:r>
              <a:rPr lang="el-GR" sz="2400" dirty="0" smtClean="0"/>
              <a:t>Επίσης, υποβόσκει η ταξική πάλη μέσα από κάποιον που πατάει πάνω στα συντρίμμια άλλων ανθρώπων προκειμένου να έχει προσωπικό όφελος. </a:t>
            </a:r>
          </a:p>
          <a:p>
            <a:endParaRPr lang="el-GR" dirty="0"/>
          </a:p>
        </p:txBody>
      </p:sp>
      <p:sp>
        <p:nvSpPr>
          <p:cNvPr id="11" name="10 - TextBox"/>
          <p:cNvSpPr txBox="1"/>
          <p:nvPr/>
        </p:nvSpPr>
        <p:spPr>
          <a:xfrm>
            <a:off x="802640" y="1493520"/>
            <a:ext cx="10840720" cy="1200329"/>
          </a:xfrm>
          <a:prstGeom prst="rect">
            <a:avLst/>
          </a:prstGeom>
          <a:noFill/>
        </p:spPr>
        <p:txBody>
          <a:bodyPr wrap="square" rtlCol="0">
            <a:spAutoFit/>
          </a:bodyPr>
          <a:lstStyle/>
          <a:p>
            <a:pPr algn="just">
              <a:buFont typeface="Wingdings" pitchFamily="2" charset="2"/>
              <a:buChar char="§"/>
            </a:pPr>
            <a:r>
              <a:rPr lang="el-GR" sz="2400" dirty="0" smtClean="0"/>
              <a:t>Πρόκειται για μια ιστορία αρκετά απλή με κεντρικό πρόσωπο έναν άνθρωπο που αυτοδιορίζεται ως σωτήρας και θέλει να σώσει μία οικογένεια, η οποία αντιμετωπίζει προβλήματα. </a:t>
            </a:r>
          </a:p>
        </p:txBody>
      </p:sp>
      <p:pic>
        <p:nvPicPr>
          <p:cNvPr id="8" name="7 - Θέση περιεχομένου" descr="IMG_4694.jpg"/>
          <p:cNvPicPr>
            <a:picLocks noGrp="1" noChangeAspect="1"/>
          </p:cNvPicPr>
          <p:nvPr>
            <p:ph sz="half" idx="2"/>
          </p:nvPr>
        </p:nvPicPr>
        <p:blipFill>
          <a:blip r:embed="rId2" cstate="print"/>
          <a:stretch>
            <a:fillRect/>
          </a:stretch>
        </p:blipFill>
        <p:spPr>
          <a:xfrm>
            <a:off x="8016240" y="2593340"/>
            <a:ext cx="3230880" cy="3116580"/>
          </a:xfrm>
        </p:spPr>
      </p:pic>
      <p:sp>
        <p:nvSpPr>
          <p:cNvPr id="7" name="6 - Θέση αριθμού διαφάνειας"/>
          <p:cNvSpPr>
            <a:spLocks noGrp="1"/>
          </p:cNvSpPr>
          <p:nvPr>
            <p:ph type="sldNum" sz="quarter" idx="12"/>
          </p:nvPr>
        </p:nvSpPr>
        <p:spPr/>
        <p:txBody>
          <a:bodyPr/>
          <a:lstStyle/>
          <a:p>
            <a:pPr rtl="0"/>
            <a:fld id="{0FF54DE5-C571-48E8-A5BC-B369434E2F44}" type="slidenum">
              <a:rPr lang="el-GR" noProof="0" smtClean="0"/>
              <a:pPr rtl="0"/>
              <a:t>14</a:t>
            </a:fld>
            <a:endParaRPr lang="el-GR" noProof="0" dirty="0"/>
          </a:p>
        </p:txBody>
      </p:sp>
    </p:spTree>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Σκηνοθετική άποψη</a:t>
            </a:r>
          </a:p>
        </p:txBody>
      </p:sp>
      <p:sp>
        <p:nvSpPr>
          <p:cNvPr id="3" name="2 - Θέση περιεχομένου"/>
          <p:cNvSpPr>
            <a:spLocks noGrp="1"/>
          </p:cNvSpPr>
          <p:nvPr>
            <p:ph sz="half" idx="1"/>
          </p:nvPr>
        </p:nvSpPr>
        <p:spPr>
          <a:xfrm>
            <a:off x="863600" y="3180080"/>
            <a:ext cx="6939280" cy="3088640"/>
          </a:xfrm>
        </p:spPr>
        <p:txBody>
          <a:bodyPr>
            <a:noAutofit/>
          </a:bodyPr>
          <a:lstStyle/>
          <a:p>
            <a:pPr algn="just"/>
            <a:r>
              <a:rPr lang="el-GR" sz="2400" dirty="0" smtClean="0"/>
              <a:t>Ο σκοπός της εν λόγω σκηνοθεσίας είναι να διατηρήσει με προσοχή την ισορροπία ανάμεσα στο τραγικό και στο κωμικό και κυρίως να αφήσει ελεύθερο χώρο για τη σύζευξη αυτών των δύο υφών και συναισθηματικών καταστάσεων, καθ’ όλη τη διάρκεια της παράστασης, καλώντας τους πρωταγωνιστές να καταθέσουν τη δική τους προσωπική οπτική πάνω στα θέματα. </a:t>
            </a:r>
            <a:endParaRPr lang="el-GR" sz="2400" dirty="0"/>
          </a:p>
        </p:txBody>
      </p:sp>
      <p:pic>
        <p:nvPicPr>
          <p:cNvPr id="11" name="10 - Θέση περιεχομένου" descr="images.jpg"/>
          <p:cNvPicPr>
            <a:picLocks noGrp="1" noChangeAspect="1"/>
          </p:cNvPicPr>
          <p:nvPr>
            <p:ph sz="half" idx="2"/>
          </p:nvPr>
        </p:nvPicPr>
        <p:blipFill>
          <a:blip r:embed="rId2" cstate="print"/>
          <a:stretch>
            <a:fillRect/>
          </a:stretch>
        </p:blipFill>
        <p:spPr>
          <a:xfrm>
            <a:off x="7945120" y="2946400"/>
            <a:ext cx="3474720" cy="3027680"/>
          </a:xfrm>
        </p:spPr>
      </p:pic>
      <p:sp>
        <p:nvSpPr>
          <p:cNvPr id="12" name="11 - TextBox"/>
          <p:cNvSpPr txBox="1"/>
          <p:nvPr/>
        </p:nvSpPr>
        <p:spPr>
          <a:xfrm>
            <a:off x="883920" y="1584960"/>
            <a:ext cx="10556240" cy="1569660"/>
          </a:xfrm>
          <a:prstGeom prst="rect">
            <a:avLst/>
          </a:prstGeom>
          <a:noFill/>
        </p:spPr>
        <p:txBody>
          <a:bodyPr wrap="square" rtlCol="0">
            <a:spAutoFit/>
          </a:bodyPr>
          <a:lstStyle/>
          <a:p>
            <a:pPr algn="just">
              <a:buFont typeface="Wingdings" pitchFamily="2" charset="2"/>
              <a:buChar char="§"/>
            </a:pPr>
            <a:r>
              <a:rPr lang="el-GR" sz="2400" dirty="0" smtClean="0"/>
              <a:t>Ο σκηνοθέτης διακρίνει ότι υπάρχουν πολλές αναλογίες στο θέμα του έργου με αυτό που συμβαίνει, σήμερα, στην Ελλάδα της οικονομικής και ηθικής κρίσης, θεωρώντας την πραγματικότητα ως νεύρωση και παρομοιάζοντάς τη με ένα συνεχή θάνατο. </a:t>
            </a:r>
          </a:p>
        </p:txBody>
      </p:sp>
      <p:sp>
        <p:nvSpPr>
          <p:cNvPr id="7" name="6 - Θέση αριθμού διαφάνειας"/>
          <p:cNvSpPr>
            <a:spLocks noGrp="1"/>
          </p:cNvSpPr>
          <p:nvPr>
            <p:ph type="sldNum" sz="quarter" idx="12"/>
          </p:nvPr>
        </p:nvSpPr>
        <p:spPr/>
        <p:txBody>
          <a:bodyPr/>
          <a:lstStyle/>
          <a:p>
            <a:pPr rtl="0"/>
            <a:fld id="{0FF54DE5-C571-48E8-A5BC-B369434E2F44}" type="slidenum">
              <a:rPr lang="el-GR" noProof="0" smtClean="0"/>
              <a:pPr rtl="0"/>
              <a:t>15</a:t>
            </a:fld>
            <a:endParaRPr lang="el-GR" noProof="0" dirty="0"/>
          </a:p>
        </p:txBody>
      </p:sp>
    </p:spTree>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Υποκριτική</a:t>
            </a:r>
            <a:endParaRPr lang="el-GR" dirty="0"/>
          </a:p>
        </p:txBody>
      </p:sp>
      <p:pic>
        <p:nvPicPr>
          <p:cNvPr id="6" name="5 - Θέση περιεχομένου" descr="ΑΓΡΙΟΠΑΠΙΑ-21.jpg"/>
          <p:cNvPicPr>
            <a:picLocks noGrp="1" noChangeAspect="1"/>
          </p:cNvPicPr>
          <p:nvPr>
            <p:ph idx="1"/>
          </p:nvPr>
        </p:nvPicPr>
        <p:blipFill>
          <a:blip r:embed="rId2" cstate="print"/>
          <a:stretch>
            <a:fillRect/>
          </a:stretch>
        </p:blipFill>
        <p:spPr>
          <a:xfrm>
            <a:off x="8392160" y="2783839"/>
            <a:ext cx="3007360" cy="3139441"/>
          </a:xfrm>
        </p:spPr>
      </p:pic>
      <p:sp>
        <p:nvSpPr>
          <p:cNvPr id="4" name="3 - Θέση κειμένου"/>
          <p:cNvSpPr>
            <a:spLocks noGrp="1"/>
          </p:cNvSpPr>
          <p:nvPr>
            <p:ph type="body" sz="half" idx="2"/>
          </p:nvPr>
        </p:nvSpPr>
        <p:spPr>
          <a:xfrm>
            <a:off x="993140" y="2702560"/>
            <a:ext cx="7297420" cy="3667760"/>
          </a:xfrm>
        </p:spPr>
        <p:txBody>
          <a:bodyPr>
            <a:normAutofit fontScale="92500" lnSpcReduction="10000"/>
          </a:bodyPr>
          <a:lstStyle/>
          <a:p>
            <a:pPr algn="just">
              <a:buFont typeface="Wingdings" pitchFamily="2" charset="2"/>
              <a:buChar char="§"/>
            </a:pPr>
            <a:r>
              <a:rPr lang="el-GR" sz="2600" dirty="0" smtClean="0"/>
              <a:t>Η ερμηνεία με έντονα </a:t>
            </a:r>
            <a:r>
              <a:rPr lang="el-GR" sz="2600" dirty="0" err="1" smtClean="0"/>
              <a:t>φαρσικά</a:t>
            </a:r>
            <a:r>
              <a:rPr lang="el-GR" sz="2600" dirty="0" smtClean="0"/>
              <a:t> στοιχεία του ηθοποιού που υποδύεται τον χοντροκομμένο και απλοϊκό </a:t>
            </a:r>
            <a:r>
              <a:rPr lang="el-GR" sz="2600" dirty="0" err="1" smtClean="0"/>
              <a:t>Γιάλμαρ</a:t>
            </a:r>
            <a:r>
              <a:rPr lang="el-GR" sz="2600" dirty="0" smtClean="0"/>
              <a:t> ενισχύει τον κατεξοχήν χαρακτηρισμό του έργου ως «</a:t>
            </a:r>
            <a:r>
              <a:rPr lang="el-GR" sz="2600" dirty="0" err="1" smtClean="0"/>
              <a:t>τραγικωμωδία</a:t>
            </a:r>
            <a:r>
              <a:rPr lang="el-GR" sz="2600" dirty="0" smtClean="0"/>
              <a:t>». </a:t>
            </a:r>
          </a:p>
          <a:p>
            <a:pPr algn="just">
              <a:buFont typeface="Wingdings" pitchFamily="2" charset="2"/>
              <a:buChar char="§"/>
            </a:pPr>
            <a:r>
              <a:rPr lang="el-GR" sz="2600" dirty="0" smtClean="0"/>
              <a:t>Οι ηθοποιοί ως </a:t>
            </a:r>
            <a:r>
              <a:rPr lang="el-GR" sz="2600" dirty="0" err="1" smtClean="0"/>
              <a:t>Γκίνα</a:t>
            </a:r>
            <a:r>
              <a:rPr lang="el-GR" sz="2600" dirty="0" smtClean="0"/>
              <a:t> </a:t>
            </a:r>
            <a:r>
              <a:rPr lang="el-GR" sz="2600" dirty="0" err="1" smtClean="0"/>
              <a:t>Έκνταλ</a:t>
            </a:r>
            <a:r>
              <a:rPr lang="el-GR" sz="2600" dirty="0" smtClean="0"/>
              <a:t> και </a:t>
            </a:r>
            <a:r>
              <a:rPr lang="el-GR" sz="2600" dirty="0" err="1" smtClean="0"/>
              <a:t>Χέντβιγκ</a:t>
            </a:r>
            <a:r>
              <a:rPr lang="el-GR" sz="2600" dirty="0" smtClean="0"/>
              <a:t> συμπληρώνουν, δυναμικά, τη βασική πρωταγωνιστική τετράδα με φυσικές ερμηνείες</a:t>
            </a:r>
            <a:r>
              <a:rPr lang="en-US" sz="2600" dirty="0" smtClean="0"/>
              <a:t>.</a:t>
            </a:r>
            <a:endParaRPr lang="el-GR" sz="2600" dirty="0" smtClean="0"/>
          </a:p>
          <a:p>
            <a:pPr algn="just">
              <a:buFont typeface="Wingdings" pitchFamily="2" charset="2"/>
              <a:buChar char="§"/>
            </a:pPr>
            <a:r>
              <a:rPr lang="el-GR" sz="2600" dirty="0" smtClean="0"/>
              <a:t>Ειδικά, η ηθοποιός στο ρόλο της κόρης υποδύεται υποδειγματικά ένα χαρακτήρα στην εφηβεία, παρότι, θα πρέπει να τιθασεύσει σε κάποιες σκηνές μια τάση προς</a:t>
            </a:r>
            <a:r>
              <a:rPr lang="en-US" sz="2600" dirty="0" smtClean="0"/>
              <a:t> </a:t>
            </a:r>
            <a:r>
              <a:rPr lang="el-GR" sz="2600" dirty="0" smtClean="0"/>
              <a:t>το μελοδραματισμό. </a:t>
            </a:r>
          </a:p>
          <a:p>
            <a:endParaRPr lang="el-GR" dirty="0"/>
          </a:p>
        </p:txBody>
      </p:sp>
      <p:sp>
        <p:nvSpPr>
          <p:cNvPr id="7" name="6 - TextBox"/>
          <p:cNvSpPr txBox="1"/>
          <p:nvPr/>
        </p:nvSpPr>
        <p:spPr>
          <a:xfrm>
            <a:off x="924560" y="1442720"/>
            <a:ext cx="10464800" cy="1200329"/>
          </a:xfrm>
          <a:prstGeom prst="rect">
            <a:avLst/>
          </a:prstGeom>
          <a:noFill/>
        </p:spPr>
        <p:txBody>
          <a:bodyPr wrap="square" rtlCol="0">
            <a:spAutoFit/>
          </a:bodyPr>
          <a:lstStyle/>
          <a:p>
            <a:pPr algn="just">
              <a:buFont typeface="Wingdings" pitchFamily="2" charset="2"/>
              <a:buChar char="§"/>
            </a:pPr>
            <a:r>
              <a:rPr lang="el-GR" sz="2400" dirty="0" smtClean="0"/>
              <a:t>Ο ηθοποιός στον ρόλο του </a:t>
            </a:r>
            <a:r>
              <a:rPr lang="el-GR" sz="2400" dirty="0" err="1" smtClean="0"/>
              <a:t>Γκρέγκερς</a:t>
            </a:r>
            <a:r>
              <a:rPr lang="el-GR" sz="2400" dirty="0" smtClean="0"/>
              <a:t> αναδεικνύει τη μονοκόμματη στάση ενός ανθρώπου που εμφορείται από ένα πάθος, το οποίο επιθυμεί να εφαρμόσει στο πρόσωπο και στη ζωή κάποιου άλλου.</a:t>
            </a:r>
          </a:p>
        </p:txBody>
      </p:sp>
      <p:sp>
        <p:nvSpPr>
          <p:cNvPr id="8" name="7 - Θέση αριθμού διαφάνειας"/>
          <p:cNvSpPr>
            <a:spLocks noGrp="1"/>
          </p:cNvSpPr>
          <p:nvPr>
            <p:ph type="sldNum" sz="quarter" idx="12"/>
          </p:nvPr>
        </p:nvSpPr>
        <p:spPr/>
        <p:txBody>
          <a:bodyPr/>
          <a:lstStyle/>
          <a:p>
            <a:pPr rtl="0"/>
            <a:fld id="{0FF54DE5-C571-48E8-A5BC-B369434E2F44}" type="slidenum">
              <a:rPr lang="el-GR" noProof="0" smtClean="0"/>
              <a:pPr rtl="0"/>
              <a:t>16</a:t>
            </a:fld>
            <a:endParaRPr lang="el-GR" noProof="0" dirty="0"/>
          </a:p>
        </p:txBody>
      </p:sp>
    </p:spTree>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Σκηνογραφία</a:t>
            </a:r>
            <a:endParaRPr lang="el-GR" dirty="0"/>
          </a:p>
        </p:txBody>
      </p:sp>
      <p:sp>
        <p:nvSpPr>
          <p:cNvPr id="13" name="12 - TextBox"/>
          <p:cNvSpPr txBox="1"/>
          <p:nvPr/>
        </p:nvSpPr>
        <p:spPr>
          <a:xfrm>
            <a:off x="568960" y="4389120"/>
            <a:ext cx="10383520" cy="769441"/>
          </a:xfrm>
          <a:prstGeom prst="rect">
            <a:avLst/>
          </a:prstGeom>
          <a:noFill/>
        </p:spPr>
        <p:txBody>
          <a:bodyPr wrap="square" rtlCol="0">
            <a:spAutoFit/>
          </a:bodyPr>
          <a:lstStyle/>
          <a:p>
            <a:pPr>
              <a:buFont typeface="Wingdings" pitchFamily="2" charset="2"/>
              <a:buChar char="§"/>
            </a:pPr>
            <a:endParaRPr lang="el-GR" sz="2200" dirty="0" smtClean="0"/>
          </a:p>
          <a:p>
            <a:pPr>
              <a:buFont typeface="Wingdings" pitchFamily="2" charset="2"/>
              <a:buChar char="§"/>
            </a:pPr>
            <a:endParaRPr lang="el-GR" sz="2200" dirty="0" smtClean="0"/>
          </a:p>
        </p:txBody>
      </p:sp>
      <p:sp>
        <p:nvSpPr>
          <p:cNvPr id="12" name="11 - Θέση περιεχομένου"/>
          <p:cNvSpPr txBox="1">
            <a:spLocks noGrp="1"/>
          </p:cNvSpPr>
          <p:nvPr>
            <p:ph sz="half" idx="1"/>
          </p:nvPr>
        </p:nvSpPr>
        <p:spPr>
          <a:xfrm>
            <a:off x="721360" y="2570480"/>
            <a:ext cx="6593840" cy="3545586"/>
          </a:xfrm>
          <a:prstGeom prst="rect">
            <a:avLst/>
          </a:prstGeom>
          <a:noFill/>
        </p:spPr>
        <p:txBody>
          <a:bodyPr wrap="square" rtlCol="0">
            <a:spAutoFit/>
          </a:bodyPr>
          <a:lstStyle/>
          <a:p>
            <a:pPr>
              <a:buNone/>
            </a:pPr>
            <a:r>
              <a:rPr lang="el-GR" sz="2400" dirty="0" smtClean="0"/>
              <a:t> </a:t>
            </a:r>
          </a:p>
          <a:p>
            <a:r>
              <a:rPr lang="el-GR" sz="2400" dirty="0" smtClean="0"/>
              <a:t>Στα σκηνικά παρουσιάζονται κάποιες αδυναμίες, αφού το διαμέρισμα των </a:t>
            </a:r>
            <a:r>
              <a:rPr lang="el-GR" sz="2400" dirty="0" err="1" smtClean="0"/>
              <a:t>Έκνταλ</a:t>
            </a:r>
            <a:r>
              <a:rPr lang="el-GR" sz="2400" dirty="0" smtClean="0"/>
              <a:t> δεν συνάδει με τη φτώχεια της οικογένειας (</a:t>
            </a:r>
            <a:r>
              <a:rPr lang="el-GR" sz="2400" dirty="0" err="1" smtClean="0"/>
              <a:t>μαυρο</a:t>
            </a:r>
            <a:r>
              <a:rPr lang="el-GR" sz="2400" dirty="0" smtClean="0"/>
              <a:t>-άσπρη μινιμαλιστική αισθητική, ακριβά έπιπλα, ένα εντυπωσιακό φωτιστικό και έναν υπολογιστή εξελιγμένης τεχνολογίας πάνω στο τραπέζι).</a:t>
            </a:r>
          </a:p>
          <a:p>
            <a:pPr>
              <a:buFont typeface="Wingdings" pitchFamily="2" charset="2"/>
              <a:buChar char="§"/>
            </a:pPr>
            <a:endParaRPr lang="el-GR" sz="2400" dirty="0" smtClean="0"/>
          </a:p>
        </p:txBody>
      </p:sp>
      <p:pic>
        <p:nvPicPr>
          <p:cNvPr id="18" name="17 - Θέση περιεχομένου" descr="50914728-b4b3-4d10-b025-ddc9511450f1.jpg"/>
          <p:cNvPicPr>
            <a:picLocks noGrp="1" noChangeAspect="1"/>
          </p:cNvPicPr>
          <p:nvPr>
            <p:ph sz="half" idx="2"/>
          </p:nvPr>
        </p:nvPicPr>
        <p:blipFill>
          <a:blip r:embed="rId3" cstate="print"/>
          <a:stretch>
            <a:fillRect/>
          </a:stretch>
        </p:blipFill>
        <p:spPr>
          <a:xfrm>
            <a:off x="7599680" y="2682240"/>
            <a:ext cx="3728720" cy="1849120"/>
          </a:xfrm>
        </p:spPr>
      </p:pic>
      <p:sp>
        <p:nvSpPr>
          <p:cNvPr id="6" name="5 - TextBox"/>
          <p:cNvSpPr txBox="1"/>
          <p:nvPr/>
        </p:nvSpPr>
        <p:spPr>
          <a:xfrm>
            <a:off x="741680" y="1483360"/>
            <a:ext cx="10607040" cy="1569660"/>
          </a:xfrm>
          <a:prstGeom prst="rect">
            <a:avLst/>
          </a:prstGeom>
          <a:noFill/>
        </p:spPr>
        <p:txBody>
          <a:bodyPr wrap="square" rtlCol="0">
            <a:spAutoFit/>
          </a:bodyPr>
          <a:lstStyle/>
          <a:p>
            <a:pPr>
              <a:buFont typeface="Wingdings" pitchFamily="2" charset="2"/>
              <a:buChar char="§"/>
            </a:pPr>
            <a:r>
              <a:rPr lang="el-GR" sz="2400" dirty="0" smtClean="0"/>
              <a:t>Η παράσταση από άποψη σκηνογραφίας είναι ένα πολυσύνθετο </a:t>
            </a:r>
            <a:r>
              <a:rPr lang="el-GR" sz="2400" dirty="0" err="1" smtClean="0"/>
              <a:t>project</a:t>
            </a:r>
            <a:r>
              <a:rPr lang="el-GR" sz="2400" dirty="0" smtClean="0"/>
              <a:t> με δεκατέσσερις ηθοποιούς και σύγχρονη ματιά που περιλαμβάνει κινηματογραφημένα μέρη, με τους υπολογιστές και το </a:t>
            </a:r>
            <a:r>
              <a:rPr lang="el-GR" sz="2400" dirty="0" err="1" smtClean="0"/>
              <a:t>Photoshop</a:t>
            </a:r>
            <a:r>
              <a:rPr lang="el-GR" sz="2400" dirty="0" smtClean="0"/>
              <a:t> να αντικαθιστούν το φωτογραφικό θάλαμο. </a:t>
            </a:r>
            <a:endParaRPr lang="el-GR" sz="2400" dirty="0"/>
          </a:p>
        </p:txBody>
      </p:sp>
      <p:sp>
        <p:nvSpPr>
          <p:cNvPr id="7" name="6 - Θέση αριθμού διαφάνειας"/>
          <p:cNvSpPr>
            <a:spLocks noGrp="1"/>
          </p:cNvSpPr>
          <p:nvPr>
            <p:ph type="sldNum" sz="quarter" idx="12"/>
          </p:nvPr>
        </p:nvSpPr>
        <p:spPr/>
        <p:txBody>
          <a:bodyPr/>
          <a:lstStyle/>
          <a:p>
            <a:pPr rtl="0"/>
            <a:fld id="{0FF54DE5-C571-48E8-A5BC-B369434E2F44}" type="slidenum">
              <a:rPr lang="el-GR" noProof="0" smtClean="0"/>
              <a:pPr rtl="0"/>
              <a:t>17</a:t>
            </a:fld>
            <a:endParaRPr lang="el-GR" noProof="0" dirty="0"/>
          </a:p>
        </p:txBody>
      </p:sp>
      <p:pic>
        <p:nvPicPr>
          <p:cNvPr id="12290" name="Picture 2" descr="ÎÏÎ¿ÏÎ­Î»ÎµÏÎ¼Î± ÎµÎ¹ÎºÏÎ½Î±Ï Î³Î¹Î± Î±Î³ÏÎ¹Î¿ÏÎ±ÏÎ¹Î± ÎµÎ¹ÎºÎ¿Î½ÎµÏ"/>
          <p:cNvPicPr>
            <a:picLocks noChangeAspect="1" noChangeArrowheads="1"/>
          </p:cNvPicPr>
          <p:nvPr/>
        </p:nvPicPr>
        <p:blipFill>
          <a:blip r:embed="rId4" cstate="print"/>
          <a:srcRect/>
          <a:stretch>
            <a:fillRect/>
          </a:stretch>
        </p:blipFill>
        <p:spPr bwMode="auto">
          <a:xfrm>
            <a:off x="7599680" y="4521200"/>
            <a:ext cx="3738880" cy="1837373"/>
          </a:xfrm>
          <a:prstGeom prst="rect">
            <a:avLst/>
          </a:prstGeom>
          <a:noFill/>
        </p:spPr>
      </p:pic>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Μουσική</a:t>
            </a:r>
          </a:p>
        </p:txBody>
      </p:sp>
      <p:sp>
        <p:nvSpPr>
          <p:cNvPr id="3" name="2 - Θέση περιεχομένου"/>
          <p:cNvSpPr>
            <a:spLocks noGrp="1"/>
          </p:cNvSpPr>
          <p:nvPr>
            <p:ph sz="half" idx="1"/>
          </p:nvPr>
        </p:nvSpPr>
        <p:spPr>
          <a:xfrm>
            <a:off x="822960" y="1493520"/>
            <a:ext cx="6055360" cy="4561840"/>
          </a:xfrm>
        </p:spPr>
        <p:txBody>
          <a:bodyPr>
            <a:noAutofit/>
          </a:bodyPr>
          <a:lstStyle/>
          <a:p>
            <a:pPr algn="just"/>
            <a:r>
              <a:rPr lang="el-GR" sz="2400" dirty="0" smtClean="0"/>
              <a:t>Η μουσική που πλαισιώνει την παράσταση είναι αρμονικά δεμένη με το ύφος του έργου, αφού είναι ειδικά διαμορφωμένη για σύγχρονες παραστάσεις. </a:t>
            </a:r>
          </a:p>
          <a:p>
            <a:pPr algn="just"/>
            <a:r>
              <a:rPr lang="el-GR" sz="2400" dirty="0" smtClean="0"/>
              <a:t>Εξάλλου, η “Αγριόπαπια” αποτελεί πλέον μια σημαντική στιγμή σύγχρονου θεάτρου ενός μεγάλου κλασικού δημιουργού του δράματος καθώς και μια ποιοτική παραγωγή ενός καταξιωμένου σκηνοθέτη.</a:t>
            </a:r>
            <a:endParaRPr lang="el-GR" sz="2400" dirty="0"/>
          </a:p>
        </p:txBody>
      </p:sp>
      <p:pic>
        <p:nvPicPr>
          <p:cNvPr id="8" name="7 - Θέση περιεχομένου" descr="agriop5.jpg"/>
          <p:cNvPicPr>
            <a:picLocks noGrp="1" noChangeAspect="1"/>
          </p:cNvPicPr>
          <p:nvPr>
            <p:ph sz="half" idx="2"/>
          </p:nvPr>
        </p:nvPicPr>
        <p:blipFill>
          <a:blip r:embed="rId3" cstate="print"/>
          <a:stretch>
            <a:fillRect/>
          </a:stretch>
        </p:blipFill>
        <p:spPr>
          <a:xfrm>
            <a:off x="6959600" y="1625600"/>
            <a:ext cx="4429760" cy="3718560"/>
          </a:xfrm>
        </p:spPr>
      </p:pic>
      <p:sp>
        <p:nvSpPr>
          <p:cNvPr id="5" name="4 - Θέση αριθμού διαφάνειας"/>
          <p:cNvSpPr>
            <a:spLocks noGrp="1"/>
          </p:cNvSpPr>
          <p:nvPr>
            <p:ph type="sldNum" sz="quarter" idx="12"/>
          </p:nvPr>
        </p:nvSpPr>
        <p:spPr/>
        <p:txBody>
          <a:bodyPr/>
          <a:lstStyle/>
          <a:p>
            <a:pPr rtl="0"/>
            <a:fld id="{0FF54DE5-C571-48E8-A5BC-B369434E2F44}" type="slidenum">
              <a:rPr lang="el-GR" noProof="0" smtClean="0"/>
              <a:pPr rtl="0"/>
              <a:t>18</a:t>
            </a:fld>
            <a:endParaRPr lang="el-GR" noProof="0" dirty="0"/>
          </a:p>
        </p:txBody>
      </p:sp>
    </p:spTree>
  </p:cSld>
  <p:clrMapOvr>
    <a:overrideClrMapping bg1="lt1" tx1="dk1" bg2="lt2" tx2="dk2" accent1="accent1" accent2="accent2" accent3="accent3" accent4="accent4" accent5="accent5" accent6="accent6" hlink="hlink" folHlink="folHlink"/>
  </p:clrMapOvr>
  <p:transition spd="med">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21360" y="350520"/>
            <a:ext cx="10343902" cy="1096962"/>
          </a:xfrm>
        </p:spPr>
        <p:txBody>
          <a:bodyPr/>
          <a:lstStyle/>
          <a:p>
            <a:r>
              <a:rPr lang="el-GR" dirty="0" smtClean="0"/>
              <a:t>Ιδεολογική ανάλυση Ι</a:t>
            </a:r>
            <a:br>
              <a:rPr lang="el-GR" dirty="0" smtClean="0"/>
            </a:br>
            <a:endParaRPr lang="el-GR" dirty="0"/>
          </a:p>
        </p:txBody>
      </p:sp>
      <p:pic>
        <p:nvPicPr>
          <p:cNvPr id="6" name="5 - Θέση περιεχομένου" descr="αρχείο λήψης (1).jpg"/>
          <p:cNvPicPr>
            <a:picLocks noGrp="1" noChangeAspect="1"/>
          </p:cNvPicPr>
          <p:nvPr>
            <p:ph idx="1"/>
          </p:nvPr>
        </p:nvPicPr>
        <p:blipFill>
          <a:blip r:embed="rId2" cstate="print"/>
          <a:stretch>
            <a:fillRect/>
          </a:stretch>
        </p:blipFill>
        <p:spPr>
          <a:xfrm>
            <a:off x="7955280" y="3362960"/>
            <a:ext cx="3596639" cy="2936240"/>
          </a:xfrm>
        </p:spPr>
      </p:pic>
      <p:sp>
        <p:nvSpPr>
          <p:cNvPr id="4" name="3 - Θέση κειμένου"/>
          <p:cNvSpPr>
            <a:spLocks noGrp="1"/>
          </p:cNvSpPr>
          <p:nvPr>
            <p:ph type="body" sz="half" idx="2"/>
          </p:nvPr>
        </p:nvSpPr>
        <p:spPr>
          <a:xfrm>
            <a:off x="782320" y="3368040"/>
            <a:ext cx="7020560" cy="3195320"/>
          </a:xfrm>
        </p:spPr>
        <p:txBody>
          <a:bodyPr>
            <a:normAutofit/>
          </a:bodyPr>
          <a:lstStyle/>
          <a:p>
            <a:pPr algn="just">
              <a:buFont typeface="Wingdings" pitchFamily="2" charset="2"/>
              <a:buChar char="§"/>
            </a:pPr>
            <a:r>
              <a:rPr lang="el-GR" sz="2400" dirty="0" smtClean="0"/>
              <a:t>Επιτίθεται στην υποκρισία της αστικής κοινωνίας που διαβρώνει τον οικογενειακό πυρήνα. Οι άνθρωποι αναπτύσσονται μέσα σε στερεότυπα, φοβίες και καθωσπρεπισμούς, ενώ γίνονται συμπλεγματικοί, γαλουχούνται με ψέματα, αποκτούν νευρώσεις και εμμονές, αδυνατούν να βρουν τον εαυτό τους, χάνουν την όρασή τους και, στο τέλος, αφαιρούν την ίδια τους τη ζωή. </a:t>
            </a:r>
          </a:p>
          <a:p>
            <a:endParaRPr lang="el-GR" dirty="0" smtClean="0"/>
          </a:p>
          <a:p>
            <a:endParaRPr lang="el-GR" dirty="0" smtClean="0"/>
          </a:p>
          <a:p>
            <a:endParaRPr lang="el-GR" dirty="0"/>
          </a:p>
        </p:txBody>
      </p:sp>
      <p:sp>
        <p:nvSpPr>
          <p:cNvPr id="7" name="6 - TextBox"/>
          <p:cNvSpPr txBox="1"/>
          <p:nvPr/>
        </p:nvSpPr>
        <p:spPr>
          <a:xfrm>
            <a:off x="701040" y="1402080"/>
            <a:ext cx="10444480" cy="1938992"/>
          </a:xfrm>
          <a:prstGeom prst="rect">
            <a:avLst/>
          </a:prstGeom>
          <a:noFill/>
        </p:spPr>
        <p:txBody>
          <a:bodyPr wrap="square" rtlCol="0">
            <a:spAutoFit/>
          </a:bodyPr>
          <a:lstStyle/>
          <a:p>
            <a:pPr algn="just">
              <a:buFont typeface="Wingdings" pitchFamily="2" charset="2"/>
              <a:buChar char="§"/>
            </a:pPr>
            <a:r>
              <a:rPr lang="el-GR" sz="2400" dirty="0" smtClean="0"/>
              <a:t>Ο </a:t>
            </a:r>
            <a:r>
              <a:rPr lang="el-GR" sz="2400" dirty="0" err="1" smtClean="0"/>
              <a:t>Χένρικ</a:t>
            </a:r>
            <a:r>
              <a:rPr lang="el-GR" sz="2400" dirty="0" smtClean="0"/>
              <a:t> </a:t>
            </a:r>
            <a:r>
              <a:rPr lang="el-GR" sz="2400" dirty="0" err="1" smtClean="0"/>
              <a:t>Ίψεν</a:t>
            </a:r>
            <a:r>
              <a:rPr lang="el-GR" sz="2400" dirty="0" smtClean="0"/>
              <a:t>, ένας από τους μεγαλύτερους στοχαστές κι επαναστάτες του παγκόσμιου θεάτρου, για άλλη μια φορά αποκαθηλώνει πρότυπα, γράφοντας την “Αγριόπαπια” μια ποιητική και γεμάτη συμβολισμούς </a:t>
            </a:r>
            <a:r>
              <a:rPr lang="el-GR" sz="2400" dirty="0" err="1" smtClean="0"/>
              <a:t>τραγικοκωμωδία</a:t>
            </a:r>
            <a:r>
              <a:rPr lang="el-GR" sz="2400" dirty="0" smtClean="0"/>
              <a:t> για τα ζωτικά ψεύδη και τις </a:t>
            </a:r>
            <a:r>
              <a:rPr lang="el-GR" sz="2400" dirty="0" err="1" smtClean="0"/>
              <a:t>μετα</a:t>
            </a:r>
            <a:r>
              <a:rPr lang="el-GR" sz="2400" dirty="0" smtClean="0"/>
              <a:t>-αρετές μας, που διαδραματίζεται μέσα στο χάσμα δύο οικογενειών. </a:t>
            </a:r>
          </a:p>
        </p:txBody>
      </p:sp>
      <p:sp>
        <p:nvSpPr>
          <p:cNvPr id="8" name="7 - Θέση αριθμού διαφάνειας"/>
          <p:cNvSpPr>
            <a:spLocks noGrp="1"/>
          </p:cNvSpPr>
          <p:nvPr>
            <p:ph type="sldNum" sz="quarter" idx="12"/>
          </p:nvPr>
        </p:nvSpPr>
        <p:spPr/>
        <p:txBody>
          <a:bodyPr/>
          <a:lstStyle/>
          <a:p>
            <a:pPr rtl="0"/>
            <a:fld id="{0FF54DE5-C571-48E8-A5BC-B369434E2F44}" type="slidenum">
              <a:rPr lang="el-GR" noProof="0" smtClean="0"/>
              <a:pPr rtl="0"/>
              <a:t>19</a:t>
            </a:fld>
            <a:endParaRPr lang="el-GR" noProof="0" dirty="0"/>
          </a:p>
        </p:txBody>
      </p:sp>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ctrTitle"/>
          </p:nvPr>
        </p:nvSpPr>
        <p:spPr>
          <a:xfrm>
            <a:off x="467360" y="1991360"/>
            <a:ext cx="6390640" cy="2520425"/>
          </a:xfrm>
        </p:spPr>
        <p:txBody>
          <a:bodyPr rtlCol="0" anchor="ctr">
            <a:normAutofit/>
          </a:bodyPr>
          <a:lstStyle/>
          <a:p>
            <a:r>
              <a:rPr lang="el-GR" sz="3600" b="1" dirty="0" err="1" smtClean="0"/>
              <a:t>Αναλυση</a:t>
            </a:r>
            <a:r>
              <a:rPr lang="el-GR" sz="3600" b="1" dirty="0" smtClean="0"/>
              <a:t> </a:t>
            </a:r>
            <a:r>
              <a:rPr lang="el-GR" sz="3600" b="1" dirty="0" err="1" smtClean="0"/>
              <a:t>τησ</a:t>
            </a:r>
            <a:r>
              <a:rPr lang="el-GR" sz="3600" b="1" dirty="0" smtClean="0"/>
              <a:t> </a:t>
            </a:r>
            <a:r>
              <a:rPr lang="el-GR" sz="3600" b="1" dirty="0" err="1" smtClean="0"/>
              <a:t>θεατρικησ</a:t>
            </a:r>
            <a:r>
              <a:rPr lang="el-GR" sz="3600" b="1" dirty="0" smtClean="0"/>
              <a:t> </a:t>
            </a:r>
            <a:br>
              <a:rPr lang="el-GR" sz="3600" b="1" dirty="0" smtClean="0"/>
            </a:br>
            <a:r>
              <a:rPr lang="el-GR" sz="3600" b="1" dirty="0" err="1" smtClean="0"/>
              <a:t>παραστασησ</a:t>
            </a:r>
            <a:r>
              <a:rPr lang="en-US" sz="3600" b="1" dirty="0" smtClean="0"/>
              <a:t>:</a:t>
            </a:r>
            <a:r>
              <a:rPr lang="el-GR" sz="3600" b="1" dirty="0" smtClean="0"/>
              <a:t/>
            </a:r>
            <a:br>
              <a:rPr lang="el-GR" sz="3600" b="1" dirty="0" smtClean="0"/>
            </a:br>
            <a:r>
              <a:rPr lang="el-GR" sz="3600" b="1" dirty="0" smtClean="0"/>
              <a:t>«Η </a:t>
            </a:r>
            <a:r>
              <a:rPr lang="el-GR" sz="3600" b="1" dirty="0" err="1" smtClean="0"/>
              <a:t>Αγριοπαπια</a:t>
            </a:r>
            <a:r>
              <a:rPr lang="el-GR" sz="3600" b="1" dirty="0" smtClean="0"/>
              <a:t>» του </a:t>
            </a:r>
            <a:r>
              <a:rPr lang="el-GR" sz="3600" b="1" dirty="0" err="1" smtClean="0"/>
              <a:t>Ίψεν</a:t>
            </a:r>
            <a:endParaRPr lang="el-GR" sz="3600" dirty="0"/>
          </a:p>
        </p:txBody>
      </p:sp>
      <p:sp>
        <p:nvSpPr>
          <p:cNvPr id="7" name="Υπότιτλος 6"/>
          <p:cNvSpPr>
            <a:spLocks noGrp="1"/>
          </p:cNvSpPr>
          <p:nvPr>
            <p:ph type="subTitle" idx="1"/>
          </p:nvPr>
        </p:nvSpPr>
        <p:spPr>
          <a:xfrm>
            <a:off x="505460" y="4246880"/>
            <a:ext cx="7266940" cy="1129029"/>
          </a:xfrm>
        </p:spPr>
        <p:txBody>
          <a:bodyPr rtlCol="0">
            <a:normAutofit/>
          </a:bodyPr>
          <a:lstStyle/>
          <a:p>
            <a:endParaRPr lang="en-US" b="1" dirty="0" smtClean="0"/>
          </a:p>
          <a:p>
            <a:r>
              <a:rPr lang="el-GR" b="1" dirty="0" smtClean="0"/>
              <a:t>Συγγραφή</a:t>
            </a:r>
            <a:r>
              <a:rPr lang="en-US" b="1" smtClean="0"/>
              <a:t>:  </a:t>
            </a:r>
            <a:r>
              <a:rPr lang="el-GR" b="1" smtClean="0"/>
              <a:t>Ασκερίδου</a:t>
            </a:r>
            <a:r>
              <a:rPr lang="el-GR" b="1" dirty="0" smtClean="0"/>
              <a:t> Δέσποινα</a:t>
            </a:r>
            <a:r>
              <a:rPr lang="en-US" dirty="0" smtClean="0"/>
              <a:t> &amp; </a:t>
            </a:r>
            <a:r>
              <a:rPr lang="el-GR" b="1" dirty="0" smtClean="0"/>
              <a:t>Γεωργία Κίτσου</a:t>
            </a:r>
            <a:endParaRPr lang="el-GR" b="1" dirty="0"/>
          </a:p>
        </p:txBody>
      </p:sp>
      <p:pic>
        <p:nvPicPr>
          <p:cNvPr id="23" name="22 - Θέση εικόνας" descr="αγριοπαπια3.jpg"/>
          <p:cNvPicPr>
            <a:picLocks noGrp="1" noChangeAspect="1"/>
          </p:cNvPicPr>
          <p:nvPr>
            <p:ph type="pic" sz="quarter" idx="13"/>
          </p:nvPr>
        </p:nvPicPr>
        <p:blipFill>
          <a:blip r:embed="rId3" cstate="print"/>
          <a:srcRect l="7565" r="7565"/>
          <a:stretch>
            <a:fillRect/>
          </a:stretch>
        </p:blipFill>
        <p:spPr>
          <a:xfrm>
            <a:off x="6817360" y="1331595"/>
            <a:ext cx="5191760" cy="4208463"/>
          </a:xfrm>
        </p:spPr>
      </p:pic>
    </p:spTree>
    <p:extLst>
      <p:ext uri="{BB962C8B-B14F-4D97-AF65-F5344CB8AC3E}">
        <p14:creationId xmlns:p14="http://schemas.microsoft.com/office/powerpoint/2010/main" xmlns="" val="1652133998"/>
      </p:ext>
    </p:extLst>
  </p:cSld>
  <p:clrMapOvr>
    <a:masterClrMapping/>
  </p:clrMapOvr>
  <p:transition spd="med">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Ιδεολογική ανάλυση ΙΙ</a:t>
            </a:r>
            <a:endParaRPr lang="el-GR" dirty="0"/>
          </a:p>
        </p:txBody>
      </p:sp>
      <p:sp>
        <p:nvSpPr>
          <p:cNvPr id="3" name="2 - Θέση περιεχομένου"/>
          <p:cNvSpPr>
            <a:spLocks noGrp="1"/>
          </p:cNvSpPr>
          <p:nvPr>
            <p:ph idx="1"/>
          </p:nvPr>
        </p:nvSpPr>
        <p:spPr>
          <a:xfrm>
            <a:off x="863600" y="1341120"/>
            <a:ext cx="10332720" cy="5100320"/>
          </a:xfrm>
        </p:spPr>
        <p:txBody>
          <a:bodyPr>
            <a:normAutofit fontScale="92500" lnSpcReduction="10000"/>
          </a:bodyPr>
          <a:lstStyle/>
          <a:p>
            <a:pPr algn="just"/>
            <a:r>
              <a:rPr lang="el-GR" sz="2600" dirty="0" smtClean="0"/>
              <a:t>Ο κόσμος, την εποχή που γράφει ο </a:t>
            </a:r>
            <a:r>
              <a:rPr lang="el-GR" sz="2600" dirty="0" err="1" smtClean="0"/>
              <a:t>Ίψεν</a:t>
            </a:r>
            <a:r>
              <a:rPr lang="el-GR" sz="2600" dirty="0" smtClean="0"/>
              <a:t>, στο τέλος του 19ου αιώνα, βρίσκεται στη φάση της εκβιομηχάνισης, καθώς νέες κοινωνικές συνθήκες διαμορφώνονται σε πολιτικό επίπεδο. </a:t>
            </a:r>
          </a:p>
          <a:p>
            <a:pPr algn="just"/>
            <a:r>
              <a:rPr lang="el-GR" sz="2600" dirty="0" smtClean="0"/>
              <a:t>Οι σοσιαλιστικές ιδέες, ο μαρξισμός, η καταγγελία της κοινωνικής διαφθοράς και του κομφορμισμού της αστικής τάξης, ο δαρβινισμός σε συνδυασμό με την υποχώρηση της θρησκείας και η εμφάνιση της ψυχολογίας ως ρυθμιστικού παράγοντα της ατομικής συμπεριφοράς είναι κάποια από τα υλικά που δομούν την οξύτητα της κριτικής και την απολυτότητα των θέσεων.</a:t>
            </a:r>
          </a:p>
          <a:p>
            <a:pPr algn="just"/>
            <a:r>
              <a:rPr lang="el-GR" sz="2600" dirty="0" smtClean="0"/>
              <a:t>Όλα τα παραπάνω, τον κάνουν να χρησιμοποιεί έναν τρόπο γραφής και ένα είδος δράματος που αποκαλείται «αστικό δράμα», το οποίο φορτίζεται ιδεολογικά και μετατρέπεται σε ένα πολιτικό μανιφέστο με ψυχαγωγική στόχευση</a:t>
            </a:r>
            <a:r>
              <a:rPr lang="en-US" sz="2600" dirty="0" smtClean="0"/>
              <a:t>. “</a:t>
            </a:r>
            <a:r>
              <a:rPr lang="el-GR" sz="2600" dirty="0" smtClean="0"/>
              <a:t>Η Αγριόπαπια</a:t>
            </a:r>
            <a:r>
              <a:rPr lang="en-US" sz="2600" dirty="0" smtClean="0"/>
              <a:t>”</a:t>
            </a:r>
            <a:r>
              <a:rPr lang="el-GR" sz="2600" dirty="0" smtClean="0"/>
              <a:t> βρίσκεται στο μεταίχμιο ανάμεσα στον απόλυτο ρεαλισμό και στο ποιητικό θέατρο, ενώ κατά βάση είναι μια ρεαλιστική </a:t>
            </a:r>
            <a:r>
              <a:rPr lang="el-GR" sz="2600" dirty="0" err="1" smtClean="0"/>
              <a:t>κωμικοτραγωδία</a:t>
            </a:r>
            <a:r>
              <a:rPr lang="en-US" sz="2600" dirty="0" smtClean="0"/>
              <a:t> </a:t>
            </a:r>
            <a:r>
              <a:rPr lang="el-GR" sz="2600" dirty="0" smtClean="0"/>
              <a:t>(</a:t>
            </a:r>
            <a:r>
              <a:rPr lang="el-GR" sz="2600" dirty="0" err="1" smtClean="0"/>
              <a:t>Γραμματάς</a:t>
            </a:r>
            <a:r>
              <a:rPr lang="el-GR" sz="2600" dirty="0" smtClean="0"/>
              <a:t>, 2015).</a:t>
            </a:r>
          </a:p>
          <a:p>
            <a:endParaRPr lang="el-GR" dirty="0"/>
          </a:p>
        </p:txBody>
      </p:sp>
      <p:sp>
        <p:nvSpPr>
          <p:cNvPr id="5" name="4 - Θέση αριθμού διαφάνειας"/>
          <p:cNvSpPr>
            <a:spLocks noGrp="1"/>
          </p:cNvSpPr>
          <p:nvPr>
            <p:ph type="sldNum" sz="quarter" idx="12"/>
          </p:nvPr>
        </p:nvSpPr>
        <p:spPr/>
        <p:txBody>
          <a:bodyPr/>
          <a:lstStyle/>
          <a:p>
            <a:pPr rtl="0"/>
            <a:fld id="{0FF54DE5-C571-48E8-A5BC-B369434E2F44}" type="slidenum">
              <a:rPr lang="el-GR" noProof="0" smtClean="0"/>
              <a:pPr rtl="0"/>
              <a:t>20</a:t>
            </a:fld>
            <a:endParaRPr lang="el-GR" noProof="0" dirty="0"/>
          </a:p>
        </p:txBody>
      </p:sp>
    </p:spTree>
  </p:cSld>
  <p:clrMapOvr>
    <a:overrideClrMapping bg1="lt1" tx1="dk1" bg2="lt2" tx2="dk2" accent1="accent1" accent2="accent2" accent3="accent3" accent4="accent4" accent5="accent5" accent6="accent6" hlink="hlink" folHlink="folHlink"/>
  </p:clrMapOvr>
  <p:transition spd="med">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Ιδεολογική ανάλυση ΙΙΙ</a:t>
            </a:r>
            <a:endParaRPr lang="el-GR" dirty="0"/>
          </a:p>
        </p:txBody>
      </p:sp>
      <p:sp>
        <p:nvSpPr>
          <p:cNvPr id="3" name="2 - Θέση περιεχομένου"/>
          <p:cNvSpPr>
            <a:spLocks noGrp="1"/>
          </p:cNvSpPr>
          <p:nvPr>
            <p:ph idx="1"/>
          </p:nvPr>
        </p:nvSpPr>
        <p:spPr>
          <a:xfrm>
            <a:off x="924560" y="1600200"/>
            <a:ext cx="10414000" cy="4709160"/>
          </a:xfrm>
        </p:spPr>
        <p:txBody>
          <a:bodyPr>
            <a:normAutofit/>
          </a:bodyPr>
          <a:lstStyle/>
          <a:p>
            <a:pPr algn="just"/>
            <a:r>
              <a:rPr lang="el-GR" sz="2400" dirty="0" smtClean="0"/>
              <a:t>Συνοψίζοντας, ο σκηνοθέτης της </a:t>
            </a:r>
            <a:r>
              <a:rPr lang="en-US" sz="2400" dirty="0" smtClean="0"/>
              <a:t>“</a:t>
            </a:r>
            <a:r>
              <a:rPr lang="el-GR" sz="2400" dirty="0" smtClean="0"/>
              <a:t>Αγριόπαπιας</a:t>
            </a:r>
            <a:r>
              <a:rPr lang="en-US" sz="2400" dirty="0" smtClean="0"/>
              <a:t>”</a:t>
            </a:r>
            <a:r>
              <a:rPr lang="el-GR" sz="2400" dirty="0" smtClean="0"/>
              <a:t> με χειρουργική ακρίβεια και ψυχρότητα ύφους, που ίσως ξενίζει ή </a:t>
            </a:r>
            <a:r>
              <a:rPr lang="el-GR" sz="2400" dirty="0" err="1" smtClean="0"/>
              <a:t>αποστασιοποιεί</a:t>
            </a:r>
            <a:r>
              <a:rPr lang="el-GR" sz="2400" dirty="0" smtClean="0"/>
              <a:t> τον θεατή, επιτρέπει στο έργο να ακουστεί και να έχει επίδραση με ανατριχιαστική λεπτομέρεια χωρίς, ωστόσο, να βιάζει προς την εξαγωγή συμπερασμάτων, τουλάχιστον, προτού ειπωθεί και η τελευταία ατάκα. </a:t>
            </a:r>
          </a:p>
          <a:p>
            <a:pPr algn="just"/>
            <a:r>
              <a:rPr lang="el-GR" sz="2400" dirty="0" smtClean="0"/>
              <a:t>Στην πραγματικότητα, ο ίδιος εφαρμόζει στη σκηνοθεσία του μία από τις βασικές επιταγές της νατουραλιστικής δραματουργίας (</a:t>
            </a:r>
            <a:r>
              <a:rPr lang="en-US" sz="2400" dirty="0" err="1" smtClean="0"/>
              <a:t>Bablet</a:t>
            </a:r>
            <a:r>
              <a:rPr lang="el-GR" sz="2400" dirty="0" smtClean="0"/>
              <a:t>, 1965; </a:t>
            </a:r>
            <a:r>
              <a:rPr lang="en-US" sz="2400" dirty="0" err="1" smtClean="0"/>
              <a:t>Mitterand</a:t>
            </a:r>
            <a:r>
              <a:rPr lang="el-GR" sz="2400" dirty="0" smtClean="0"/>
              <a:t>, 1986), η οποία θέλει τον δημιουργό να διατηρεί την αντικειμενική στάση που έχει ένας επιστήμονας στο εργαστήριό του, αφού ο νατουραλισμός επιζητά όχι την απλή μίμηση της πραγματικότητας, αλλά την αυτούσια μεταφορά της πάνω στη σκηνή, ανεξάρτητα από το πόσο δυσάρεστη, σκληρή και ακραία μπορεί να είναι αυτή.</a:t>
            </a:r>
          </a:p>
          <a:p>
            <a:endParaRPr lang="el-GR" dirty="0"/>
          </a:p>
        </p:txBody>
      </p:sp>
      <p:sp>
        <p:nvSpPr>
          <p:cNvPr id="5" name="4 - Θέση αριθμού διαφάνειας"/>
          <p:cNvSpPr>
            <a:spLocks noGrp="1"/>
          </p:cNvSpPr>
          <p:nvPr>
            <p:ph type="sldNum" sz="quarter" idx="12"/>
          </p:nvPr>
        </p:nvSpPr>
        <p:spPr/>
        <p:txBody>
          <a:bodyPr/>
          <a:lstStyle/>
          <a:p>
            <a:pPr rtl="0"/>
            <a:fld id="{0FF54DE5-C571-48E8-A5BC-B369434E2F44}" type="slidenum">
              <a:rPr lang="el-GR" noProof="0" smtClean="0"/>
              <a:pPr rtl="0"/>
              <a:t>21</a:t>
            </a:fld>
            <a:endParaRPr lang="el-GR" noProof="0" dirty="0"/>
          </a:p>
        </p:txBody>
      </p:sp>
    </p:spTree>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Αισθητική</a:t>
            </a:r>
          </a:p>
        </p:txBody>
      </p:sp>
      <p:pic>
        <p:nvPicPr>
          <p:cNvPr id="6" name="5 - Θέση περιεχομένου" descr="cd2c2bdd-3499-47ae-bdb3-f27e4c699c16.jpg"/>
          <p:cNvPicPr>
            <a:picLocks noGrp="1" noChangeAspect="1"/>
          </p:cNvPicPr>
          <p:nvPr>
            <p:ph idx="1"/>
          </p:nvPr>
        </p:nvPicPr>
        <p:blipFill>
          <a:blip r:embed="rId2" cstate="print"/>
          <a:stretch>
            <a:fillRect/>
          </a:stretch>
        </p:blipFill>
        <p:spPr>
          <a:xfrm>
            <a:off x="6776719" y="3348117"/>
            <a:ext cx="4114801" cy="2961244"/>
          </a:xfrm>
        </p:spPr>
      </p:pic>
      <p:sp>
        <p:nvSpPr>
          <p:cNvPr id="4" name="3 - Θέση κειμένου"/>
          <p:cNvSpPr>
            <a:spLocks noGrp="1"/>
          </p:cNvSpPr>
          <p:nvPr>
            <p:ph type="body" sz="half" idx="2"/>
          </p:nvPr>
        </p:nvSpPr>
        <p:spPr>
          <a:xfrm>
            <a:off x="1005840" y="3667760"/>
            <a:ext cx="5557520" cy="4963160"/>
          </a:xfrm>
        </p:spPr>
        <p:txBody>
          <a:bodyPr/>
          <a:lstStyle/>
          <a:p>
            <a:pPr algn="just">
              <a:buFont typeface="Wingdings" pitchFamily="2" charset="2"/>
              <a:buChar char="§"/>
            </a:pPr>
            <a:r>
              <a:rPr lang="el-GR" sz="2400" dirty="0" smtClean="0"/>
              <a:t>Μέσα στο οριακά αποστασιοποιημένο κλίμα της παράστασης, οι κορυφώσεις προκύπτουν σε συγκεκριμένες στιγμές, σε ακολουθία με τα δραματικά συμβάντα, ενώ δεν αποφεύγεται κάποιος μελοδραματισμός ως το μόνο παθητικό στοιχείο της παράστασης.</a:t>
            </a:r>
          </a:p>
          <a:p>
            <a:pPr>
              <a:buFont typeface="Wingdings" pitchFamily="2" charset="2"/>
              <a:buChar char="§"/>
            </a:pPr>
            <a:endParaRPr lang="el-GR" dirty="0"/>
          </a:p>
        </p:txBody>
      </p:sp>
      <p:sp>
        <p:nvSpPr>
          <p:cNvPr id="8" name="7 - Ορθογώνιο"/>
          <p:cNvSpPr/>
          <p:nvPr/>
        </p:nvSpPr>
        <p:spPr>
          <a:xfrm>
            <a:off x="904240" y="1356698"/>
            <a:ext cx="10088880" cy="1938992"/>
          </a:xfrm>
          <a:prstGeom prst="rect">
            <a:avLst/>
          </a:prstGeom>
        </p:spPr>
        <p:txBody>
          <a:bodyPr wrap="square">
            <a:spAutoFit/>
          </a:bodyPr>
          <a:lstStyle/>
          <a:p>
            <a:pPr algn="just">
              <a:buFont typeface="Wingdings" pitchFamily="2" charset="2"/>
              <a:buChar char="§"/>
            </a:pPr>
            <a:r>
              <a:rPr lang="el-GR" sz="2400" dirty="0" smtClean="0"/>
              <a:t>Σημαντικό ρόλο παίζει η σκηνογραφική σύλληψη που έχει μεταμορφώσει το φωτογραφικό ατελιέ του </a:t>
            </a:r>
            <a:r>
              <a:rPr lang="el-GR" sz="2400" dirty="0" err="1" smtClean="0"/>
              <a:t>Γιάλμαρ</a:t>
            </a:r>
            <a:r>
              <a:rPr lang="el-GR" sz="2400" dirty="0" smtClean="0"/>
              <a:t>, όπου διαδραματίζεται</a:t>
            </a:r>
            <a:r>
              <a:rPr lang="en-US" sz="2400" dirty="0" smtClean="0"/>
              <a:t> </a:t>
            </a:r>
            <a:r>
              <a:rPr lang="el-GR" sz="2400" dirty="0" smtClean="0"/>
              <a:t>η δράση, σε έναν ψυχρό λευκό χώρο που προσομοιάζει σε χειρουργείο, αν και αρκετά πιο εύρωστο σε σχέση με το «αξιοπρεπές αλλά φτωχό» ατελιέ που περιγράφει ο συγγραφέας. </a:t>
            </a:r>
          </a:p>
        </p:txBody>
      </p:sp>
      <p:sp>
        <p:nvSpPr>
          <p:cNvPr id="7" name="6 - Θέση αριθμού διαφάνειας"/>
          <p:cNvSpPr>
            <a:spLocks noGrp="1"/>
          </p:cNvSpPr>
          <p:nvPr>
            <p:ph type="sldNum" sz="quarter" idx="12"/>
          </p:nvPr>
        </p:nvSpPr>
        <p:spPr/>
        <p:txBody>
          <a:bodyPr/>
          <a:lstStyle/>
          <a:p>
            <a:pPr rtl="0"/>
            <a:fld id="{0FF54DE5-C571-48E8-A5BC-B369434E2F44}" type="slidenum">
              <a:rPr lang="el-GR" noProof="0" smtClean="0"/>
              <a:pPr rtl="0"/>
              <a:t>22</a:t>
            </a:fld>
            <a:endParaRPr lang="el-GR" noProof="0" dirty="0"/>
          </a:p>
        </p:txBody>
      </p:sp>
    </p:spTree>
  </p:cSld>
  <p:clrMapOvr>
    <a:masterClrMapping/>
  </p:clrMapOvr>
  <p:transition spd="med">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Αποτίμηση της σχέσης κειμένου και παράστασης </a:t>
            </a:r>
            <a:endParaRPr lang="el-GR" dirty="0"/>
          </a:p>
        </p:txBody>
      </p:sp>
      <p:sp>
        <p:nvSpPr>
          <p:cNvPr id="4" name="3 - Θέση κειμένου"/>
          <p:cNvSpPr>
            <a:spLocks noGrp="1"/>
          </p:cNvSpPr>
          <p:nvPr>
            <p:ph type="body" sz="half" idx="2"/>
          </p:nvPr>
        </p:nvSpPr>
        <p:spPr>
          <a:xfrm>
            <a:off x="1104900" y="1600200"/>
            <a:ext cx="9756140" cy="4572000"/>
          </a:xfrm>
        </p:spPr>
        <p:txBody>
          <a:bodyPr>
            <a:normAutofit lnSpcReduction="10000"/>
          </a:bodyPr>
          <a:lstStyle/>
          <a:p>
            <a:pPr>
              <a:buFont typeface="Wingdings" pitchFamily="2" charset="2"/>
              <a:buChar char="§"/>
            </a:pPr>
            <a:r>
              <a:rPr lang="el-GR" sz="2400" dirty="0" smtClean="0"/>
              <a:t>Συγκρίνοντας τη μετάφραση του Βάσου Δασκαλάκη (2013) με το κείμενο της παράστασης,  διαπιστώνουμε ότι σε γενικές γραμμές ο σκηνοθέτης «σεβάστηκε» το κείμενο.  Δεν υπήρξαν περικοπές ούτε και αποκλίσεις στο λόγο. </a:t>
            </a:r>
          </a:p>
          <a:p>
            <a:pPr>
              <a:buFont typeface="Wingdings" pitchFamily="2" charset="2"/>
              <a:buChar char="§"/>
            </a:pPr>
            <a:r>
              <a:rPr lang="el-GR" sz="2400" dirty="0" smtClean="0"/>
              <a:t>Ο μεταφραστής και σκηνοθέτης έχει αποδώσει το κείμενο σε γλώσσα σύγχρονη, εύκολα κατανοητή από τον θεατή. </a:t>
            </a:r>
          </a:p>
          <a:p>
            <a:pPr>
              <a:buFont typeface="Wingdings" pitchFamily="2" charset="2"/>
              <a:buChar char="§"/>
            </a:pPr>
            <a:r>
              <a:rPr lang="el-GR" sz="2400" dirty="0" smtClean="0"/>
              <a:t>Η «Αγριόπαπια» γράφτηκε το 1884. Ο </a:t>
            </a:r>
            <a:r>
              <a:rPr lang="el-GR" sz="2400" dirty="0" err="1" smtClean="0"/>
              <a:t>Τάρλοου</a:t>
            </a:r>
            <a:r>
              <a:rPr lang="el-GR" sz="2400" dirty="0" smtClean="0"/>
              <a:t> μεταφέρει τη δράση στο σήμερα (ηλεκτρονικός υπολογιστής, σύγχρονη ένδυση, οι εκατό κορώνες του </a:t>
            </a:r>
            <a:r>
              <a:rPr lang="el-GR" sz="2400" dirty="0" err="1" smtClean="0"/>
              <a:t>Ίψεν</a:t>
            </a:r>
            <a:r>
              <a:rPr lang="el-GR" sz="2400" dirty="0" smtClean="0"/>
              <a:t> γίνονται δύο χιλιάδες, προφανώς ευρώ).</a:t>
            </a:r>
          </a:p>
          <a:p>
            <a:pPr>
              <a:buFont typeface="Wingdings" pitchFamily="2" charset="2"/>
              <a:buChar char="§"/>
            </a:pPr>
            <a:r>
              <a:rPr lang="el-GR" sz="2400" dirty="0" smtClean="0"/>
              <a:t>Δεν ακολουθεί τις σκηνογραφικές οδηγίες του </a:t>
            </a:r>
            <a:r>
              <a:rPr lang="el-GR" sz="2400" dirty="0" err="1" smtClean="0"/>
              <a:t>Ίψεν</a:t>
            </a:r>
            <a:r>
              <a:rPr lang="el-GR" sz="2400" dirty="0" smtClean="0"/>
              <a:t>. </a:t>
            </a:r>
          </a:p>
          <a:p>
            <a:pPr>
              <a:buFont typeface="Wingdings" pitchFamily="2" charset="2"/>
              <a:buChar char="§"/>
            </a:pPr>
            <a:r>
              <a:rPr lang="el-GR" sz="2400" dirty="0" smtClean="0"/>
              <a:t>Προβολή της σοφίτας με την αγριόπαπια σε όλη τη διάρκεια της παράστασης. Στο κείμενο δεν βλέπουμε ποτέ την αγριόπαπια ούτε το εσωτερικό της σοφίτας.</a:t>
            </a:r>
          </a:p>
          <a:p>
            <a:endParaRPr lang="el-GR" dirty="0"/>
          </a:p>
        </p:txBody>
      </p:sp>
      <p:sp>
        <p:nvSpPr>
          <p:cNvPr id="6" name="5 - Θέση αριθμού διαφάνειας"/>
          <p:cNvSpPr>
            <a:spLocks noGrp="1"/>
          </p:cNvSpPr>
          <p:nvPr>
            <p:ph type="sldNum" sz="quarter" idx="12"/>
          </p:nvPr>
        </p:nvSpPr>
        <p:spPr/>
        <p:txBody>
          <a:bodyPr/>
          <a:lstStyle/>
          <a:p>
            <a:pPr rtl="0"/>
            <a:fld id="{0FF54DE5-C571-48E8-A5BC-B369434E2F44}" type="slidenum">
              <a:rPr lang="el-GR" noProof="0" smtClean="0"/>
              <a:pPr rtl="0"/>
              <a:t>23</a:t>
            </a:fld>
            <a:endParaRPr lang="el-GR" noProof="0" dirty="0"/>
          </a:p>
        </p:txBody>
      </p:sp>
    </p:spTree>
  </p:cSld>
  <p:clrMapOvr>
    <a:masterClrMapping/>
  </p:clrMapOvr>
  <p:transition spd="med">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33780" y="452120"/>
            <a:ext cx="9980682" cy="1096962"/>
          </a:xfrm>
        </p:spPr>
        <p:txBody>
          <a:bodyPr>
            <a:normAutofit/>
          </a:bodyPr>
          <a:lstStyle/>
          <a:p>
            <a:r>
              <a:rPr lang="el-GR" dirty="0" smtClean="0"/>
              <a:t>Η πρόσληψη από το κοινό</a:t>
            </a:r>
            <a:br>
              <a:rPr lang="el-GR" dirty="0" smtClean="0"/>
            </a:br>
            <a:endParaRPr lang="el-GR" dirty="0" smtClean="0"/>
          </a:p>
        </p:txBody>
      </p:sp>
      <p:sp>
        <p:nvSpPr>
          <p:cNvPr id="4" name="3 - Θέση κειμένου"/>
          <p:cNvSpPr>
            <a:spLocks noGrp="1"/>
          </p:cNvSpPr>
          <p:nvPr>
            <p:ph type="body" sz="half" idx="2"/>
          </p:nvPr>
        </p:nvSpPr>
        <p:spPr>
          <a:xfrm>
            <a:off x="1115060" y="2286000"/>
            <a:ext cx="6423660" cy="4572000"/>
          </a:xfrm>
        </p:spPr>
        <p:txBody>
          <a:bodyPr>
            <a:noAutofit/>
          </a:bodyPr>
          <a:lstStyle/>
          <a:p>
            <a:pPr>
              <a:buFont typeface="Wingdings" pitchFamily="2" charset="2"/>
              <a:buChar char="§"/>
            </a:pPr>
            <a:r>
              <a:rPr lang="el-GR" sz="2400" dirty="0" smtClean="0"/>
              <a:t>Άραγε ο μέσος άνθρωπος είναι προτιμότερο να ζει με αυταπάτες, αγνοώντας επιδεικτικά την αλήθεια για να καταφέρει να επιβιώσει; Είναι καλύτερο να αφήνεται στην πλάνη, την απάθεια και το τέλμα με την επίφαση της ευτυχίας; Και υπάρχουν σωτήρες, όπως θα ήθελε να είναι ο </a:t>
            </a:r>
            <a:r>
              <a:rPr lang="el-GR" sz="2400" dirty="0" err="1" smtClean="0"/>
              <a:t>Γκέγκερς</a:t>
            </a:r>
            <a:r>
              <a:rPr lang="el-GR" sz="2400" dirty="0" smtClean="0"/>
              <a:t>; </a:t>
            </a:r>
          </a:p>
          <a:p>
            <a:pPr>
              <a:buFont typeface="Wingdings" pitchFamily="2" charset="2"/>
              <a:buChar char="§"/>
            </a:pPr>
            <a:r>
              <a:rPr lang="el-GR" sz="2400" dirty="0" smtClean="0"/>
              <a:t>Στην Ελλάδα της κρίσης στόχος μοιάζει να είναι ο προβληματισμός και η αφύπνιση. </a:t>
            </a:r>
            <a:endParaRPr lang="el-GR" sz="2400" dirty="0"/>
          </a:p>
        </p:txBody>
      </p:sp>
      <p:sp>
        <p:nvSpPr>
          <p:cNvPr id="6" name="5 - Θέση αριθμού διαφάνειας"/>
          <p:cNvSpPr>
            <a:spLocks noGrp="1"/>
          </p:cNvSpPr>
          <p:nvPr>
            <p:ph type="sldNum" sz="quarter" idx="12"/>
          </p:nvPr>
        </p:nvSpPr>
        <p:spPr/>
        <p:txBody>
          <a:bodyPr/>
          <a:lstStyle/>
          <a:p>
            <a:pPr rtl="0"/>
            <a:fld id="{0FF54DE5-C571-48E8-A5BC-B369434E2F44}" type="slidenum">
              <a:rPr lang="el-GR" noProof="0" smtClean="0"/>
              <a:pPr rtl="0"/>
              <a:t>24</a:t>
            </a:fld>
            <a:endParaRPr lang="el-GR" noProof="0" dirty="0"/>
          </a:p>
        </p:txBody>
      </p:sp>
      <p:pic>
        <p:nvPicPr>
          <p:cNvPr id="4098" name="Picture 2" descr="ÎÏÎ¿ÏÎ­Î»ÎµÏÎ¼Î± ÎµÎ¹ÎºÏÎ½Î±Ï Î³Î¹Î± Î±Î³ÏÎ¹Î¿ÏÎ±ÏÎ¹Î± ÎµÎ¹ÎºÎ¿Î½ÎµÏ"/>
          <p:cNvPicPr>
            <a:picLocks noChangeAspect="1" noChangeArrowheads="1"/>
          </p:cNvPicPr>
          <p:nvPr/>
        </p:nvPicPr>
        <p:blipFill>
          <a:blip r:embed="rId2" cstate="print"/>
          <a:srcRect/>
          <a:stretch>
            <a:fillRect/>
          </a:stretch>
        </p:blipFill>
        <p:spPr bwMode="auto">
          <a:xfrm>
            <a:off x="7701280" y="2471736"/>
            <a:ext cx="3606799" cy="3360104"/>
          </a:xfrm>
          <a:prstGeom prst="rect">
            <a:avLst/>
          </a:prstGeom>
          <a:noFill/>
        </p:spPr>
      </p:pic>
      <p:sp>
        <p:nvSpPr>
          <p:cNvPr id="7" name="6 - TextBox"/>
          <p:cNvSpPr txBox="1"/>
          <p:nvPr/>
        </p:nvSpPr>
        <p:spPr>
          <a:xfrm>
            <a:off x="1066800" y="1432560"/>
            <a:ext cx="10099040" cy="830997"/>
          </a:xfrm>
          <a:prstGeom prst="rect">
            <a:avLst/>
          </a:prstGeom>
          <a:noFill/>
        </p:spPr>
        <p:txBody>
          <a:bodyPr wrap="square" rtlCol="0">
            <a:spAutoFit/>
          </a:bodyPr>
          <a:lstStyle/>
          <a:p>
            <a:pPr>
              <a:buFont typeface="Wingdings" pitchFamily="2" charset="2"/>
              <a:buChar char="§"/>
            </a:pPr>
            <a:r>
              <a:rPr lang="el-GR" sz="2400" dirty="0" smtClean="0"/>
              <a:t>Ο θεατής καλείται σε προσωπικό απολογισμό: Τι είναι ηθικό και τι ανήθικο; Πόση αλήθεια μπορεί να αντέξει κανείς; </a:t>
            </a:r>
            <a:endParaRPr lang="el-GR" sz="2400" dirty="0"/>
          </a:p>
        </p:txBody>
      </p:sp>
    </p:spTree>
  </p:cSld>
  <p:clrMapOvr>
    <a:masterClrMapping/>
  </p:clrMapOvr>
  <p:transition spd="med">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97280" y="660400"/>
            <a:ext cx="9988302" cy="888682"/>
          </a:xfrm>
        </p:spPr>
        <p:txBody>
          <a:bodyPr>
            <a:normAutofit/>
          </a:bodyPr>
          <a:lstStyle/>
          <a:p>
            <a:r>
              <a:rPr lang="el-GR" dirty="0" smtClean="0"/>
              <a:t>ΒΙΒΛΙΟΓΡΑΦΙΚΕΣ ΑΝΑΦΟΡΕΣ</a:t>
            </a:r>
            <a:br>
              <a:rPr lang="el-GR" dirty="0" smtClean="0"/>
            </a:br>
            <a:endParaRPr lang="el-GR" dirty="0"/>
          </a:p>
        </p:txBody>
      </p:sp>
      <p:sp>
        <p:nvSpPr>
          <p:cNvPr id="3" name="2 - Θέση περιεχομένου"/>
          <p:cNvSpPr>
            <a:spLocks noGrp="1"/>
          </p:cNvSpPr>
          <p:nvPr>
            <p:ph idx="1"/>
          </p:nvPr>
        </p:nvSpPr>
        <p:spPr>
          <a:xfrm>
            <a:off x="883920" y="1270000"/>
            <a:ext cx="10474960" cy="4287520"/>
          </a:xfrm>
        </p:spPr>
        <p:txBody>
          <a:bodyPr>
            <a:noAutofit/>
          </a:bodyPr>
          <a:lstStyle/>
          <a:p>
            <a:r>
              <a:rPr lang="en-US" sz="2800" b="1" dirty="0" err="1" smtClean="0">
                <a:latin typeface="Garamond" pitchFamily="18" charset="0"/>
                <a:cs typeface="David" pitchFamily="34" charset="-79"/>
              </a:rPr>
              <a:t>Bablet</a:t>
            </a:r>
            <a:r>
              <a:rPr lang="el-GR" sz="2800" b="1" dirty="0" err="1" smtClean="0">
                <a:latin typeface="Garamond" pitchFamily="18" charset="0"/>
                <a:cs typeface="David" pitchFamily="34" charset="-79"/>
              </a:rPr>
              <a:t>, </a:t>
            </a:r>
            <a:r>
              <a:rPr lang="en-US" sz="2800" b="1" dirty="0" err="1" smtClean="0">
                <a:latin typeface="Garamond" pitchFamily="18" charset="0"/>
                <a:cs typeface="David" pitchFamily="34" charset="-79"/>
              </a:rPr>
              <a:t>D</a:t>
            </a:r>
            <a:r>
              <a:rPr lang="el-GR" sz="2800" b="1" dirty="0" err="1" smtClean="0">
                <a:latin typeface="Garamond" pitchFamily="18" charset="0"/>
                <a:cs typeface="David" pitchFamily="34" charset="-79"/>
              </a:rPr>
              <a:t>. (1965). </a:t>
            </a:r>
            <a:r>
              <a:rPr lang="en-US" sz="2800" b="1" dirty="0" err="1" smtClean="0">
                <a:latin typeface="Garamond" pitchFamily="18" charset="0"/>
                <a:cs typeface="David" pitchFamily="34" charset="-79"/>
              </a:rPr>
              <a:t>Esthétique général du décor de théatre de 1870 a 1914. Paris:ed, du CNRS col. </a:t>
            </a:r>
            <a:r>
              <a:rPr lang="en-US" sz="2800" b="1" dirty="0" smtClean="0">
                <a:latin typeface="Garamond" pitchFamily="18" charset="0"/>
                <a:cs typeface="David" pitchFamily="34" charset="-79"/>
              </a:rPr>
              <a:t>“Le </a:t>
            </a:r>
            <a:r>
              <a:rPr lang="en-US" sz="2800" b="1" dirty="0" err="1" smtClean="0">
                <a:latin typeface="Garamond" pitchFamily="18" charset="0"/>
                <a:cs typeface="David" pitchFamily="34" charset="-79"/>
              </a:rPr>
              <a:t>choeur</a:t>
            </a:r>
            <a:r>
              <a:rPr lang="en-US" sz="2800" b="1" dirty="0" smtClean="0">
                <a:latin typeface="Garamond" pitchFamily="18" charset="0"/>
                <a:cs typeface="David" pitchFamily="34" charset="-79"/>
              </a:rPr>
              <a:t> des muses”.</a:t>
            </a:r>
            <a:endParaRPr lang="el-GR" sz="2800" b="1" dirty="0" err="1" smtClean="0">
              <a:latin typeface="Garamond" pitchFamily="18" charset="0"/>
              <a:cs typeface="David" pitchFamily="34" charset="-79"/>
            </a:endParaRPr>
          </a:p>
          <a:p>
            <a:r>
              <a:rPr lang="en-US" sz="2800" b="1" dirty="0" err="1" smtClean="0">
                <a:latin typeface="Garamond" pitchFamily="18" charset="0"/>
                <a:cs typeface="David" pitchFamily="34" charset="-79"/>
              </a:rPr>
              <a:t>Mitterand</a:t>
            </a:r>
            <a:r>
              <a:rPr lang="en-US" sz="2800" b="1" dirty="0" smtClean="0">
                <a:latin typeface="Garamond" pitchFamily="18" charset="0"/>
                <a:cs typeface="David" pitchFamily="34" charset="-79"/>
              </a:rPr>
              <a:t>, H. </a:t>
            </a:r>
            <a:r>
              <a:rPr lang="en-US" sz="2800" b="1" dirty="0" err="1" smtClean="0">
                <a:latin typeface="Garamond" pitchFamily="18" charset="0"/>
                <a:cs typeface="David" pitchFamily="34" charset="-79"/>
              </a:rPr>
              <a:t>(1986). Zola et le naturalism, Paris: P.U.F., coll. </a:t>
            </a:r>
            <a:r>
              <a:rPr lang="en-US" sz="2800" b="1" dirty="0" smtClean="0">
                <a:latin typeface="Garamond" pitchFamily="18" charset="0"/>
                <a:cs typeface="David" pitchFamily="34" charset="-79"/>
              </a:rPr>
              <a:t>‘</a:t>
            </a:r>
            <a:r>
              <a:rPr lang="en-US" sz="2800" b="1" dirty="0" err="1" smtClean="0">
                <a:latin typeface="Garamond" pitchFamily="18" charset="0"/>
                <a:cs typeface="David" pitchFamily="34" charset="-79"/>
              </a:rPr>
              <a:t>Que</a:t>
            </a:r>
            <a:r>
              <a:rPr lang="en-US" sz="2800" b="1" dirty="0" smtClean="0">
                <a:latin typeface="Garamond" pitchFamily="18" charset="0"/>
                <a:cs typeface="David" pitchFamily="34" charset="-79"/>
              </a:rPr>
              <a:t> sais-je’.</a:t>
            </a:r>
            <a:endParaRPr lang="el-GR" sz="2800" b="1" dirty="0" err="1" smtClean="0">
              <a:latin typeface="Garamond" pitchFamily="18" charset="0"/>
              <a:cs typeface="David" pitchFamily="34" charset="-79"/>
            </a:endParaRPr>
          </a:p>
          <a:p>
            <a:r>
              <a:rPr lang="en-US" sz="2800" b="1" dirty="0" smtClean="0">
                <a:latin typeface="Garamond" pitchFamily="18" charset="0"/>
                <a:cs typeface="David" pitchFamily="34" charset="-79"/>
              </a:rPr>
              <a:t>Suleiman,  S. </a:t>
            </a:r>
            <a:r>
              <a:rPr lang="en-US" sz="2800" b="1" dirty="0" err="1" smtClean="0">
                <a:latin typeface="Garamond" pitchFamily="18" charset="0"/>
                <a:cs typeface="David" pitchFamily="34" charset="-79"/>
              </a:rPr>
              <a:t>(1983). </a:t>
            </a:r>
            <a:r>
              <a:rPr lang="en-US" sz="2800" b="1" dirty="0" smtClean="0">
                <a:latin typeface="Garamond" pitchFamily="18" charset="0"/>
                <a:cs typeface="David" pitchFamily="34" charset="-79"/>
              </a:rPr>
              <a:t>Le Roman a </a:t>
            </a:r>
            <a:r>
              <a:rPr lang="en-US" sz="2800" b="1" dirty="0" err="1" smtClean="0">
                <a:latin typeface="Garamond" pitchFamily="18" charset="0"/>
                <a:cs typeface="David" pitchFamily="34" charset="-79"/>
              </a:rPr>
              <a:t>thése</a:t>
            </a:r>
            <a:r>
              <a:rPr lang="en-US" sz="2800" b="1" dirty="0" smtClean="0">
                <a:latin typeface="Garamond" pitchFamily="18" charset="0"/>
                <a:cs typeface="David" pitchFamily="34" charset="-79"/>
              </a:rPr>
              <a:t>, </a:t>
            </a:r>
            <a:r>
              <a:rPr lang="en-US" sz="2800" b="1" dirty="0" err="1" smtClean="0">
                <a:latin typeface="Garamond" pitchFamily="18" charset="0"/>
                <a:cs typeface="David" pitchFamily="34" charset="-79"/>
              </a:rPr>
              <a:t>ou</a:t>
            </a:r>
            <a:r>
              <a:rPr lang="en-US" sz="2800" b="1" dirty="0" smtClean="0">
                <a:latin typeface="Garamond" pitchFamily="18" charset="0"/>
                <a:cs typeface="David" pitchFamily="34" charset="-79"/>
              </a:rPr>
              <a:t> l’ </a:t>
            </a:r>
            <a:r>
              <a:rPr lang="en-US" sz="2800" b="1" dirty="0" err="1" smtClean="0">
                <a:latin typeface="Garamond" pitchFamily="18" charset="0"/>
                <a:cs typeface="David" pitchFamily="34" charset="-79"/>
              </a:rPr>
              <a:t>autorité</a:t>
            </a:r>
            <a:r>
              <a:rPr lang="en-US" sz="2800" b="1" dirty="0" smtClean="0">
                <a:latin typeface="Garamond" pitchFamily="18" charset="0"/>
                <a:cs typeface="David" pitchFamily="34" charset="-79"/>
              </a:rPr>
              <a:t>, Paris: P.U</a:t>
            </a:r>
            <a:r>
              <a:rPr lang="el-GR" sz="2800" b="1" dirty="0" smtClean="0">
                <a:latin typeface="Garamond" pitchFamily="18" charset="0"/>
                <a:cs typeface="David" pitchFamily="34" charset="-79"/>
              </a:rPr>
              <a:t>.</a:t>
            </a:r>
            <a:r>
              <a:rPr lang="en-US" sz="2800" b="1" dirty="0" smtClean="0">
                <a:latin typeface="Garamond" pitchFamily="18" charset="0"/>
                <a:cs typeface="David" pitchFamily="34" charset="-79"/>
              </a:rPr>
              <a:t>F.</a:t>
            </a:r>
            <a:endParaRPr lang="el-GR" sz="2800" b="1" dirty="0" err="1" smtClean="0">
              <a:latin typeface="Garamond" pitchFamily="18" charset="0"/>
              <a:cs typeface="David" pitchFamily="34" charset="-79"/>
            </a:endParaRPr>
          </a:p>
          <a:p>
            <a:r>
              <a:rPr lang="el-GR" sz="2800" b="1" dirty="0" err="1" smtClean="0">
                <a:latin typeface="Garamond" pitchFamily="18" charset="0"/>
                <a:cs typeface="David" pitchFamily="34" charset="-79"/>
              </a:rPr>
              <a:t>Γραμματάς, Θ. Α. (2015). Το θέατρο ως πολιτισμικό φαινόμενο, Αθήνα: Παπαζήση. </a:t>
            </a:r>
          </a:p>
          <a:p>
            <a:r>
              <a:rPr lang="en-US" sz="2800" b="1" dirty="0" smtClean="0">
                <a:latin typeface="Garamond" pitchFamily="18" charset="0"/>
                <a:cs typeface="David" pitchFamily="34" charset="-79"/>
              </a:rPr>
              <a:t>Ibsen</a:t>
            </a:r>
            <a:r>
              <a:rPr lang="el-GR" sz="2800" b="1" dirty="0" smtClean="0">
                <a:latin typeface="Garamond" pitchFamily="18" charset="0"/>
                <a:cs typeface="David" pitchFamily="34" charset="-79"/>
              </a:rPr>
              <a:t>, </a:t>
            </a:r>
            <a:r>
              <a:rPr lang="en-US" sz="2800" b="1" dirty="0" smtClean="0">
                <a:latin typeface="Garamond" pitchFamily="18" charset="0"/>
                <a:cs typeface="David" pitchFamily="34" charset="-79"/>
              </a:rPr>
              <a:t>H</a:t>
            </a:r>
            <a:r>
              <a:rPr lang="el-GR" sz="2800" b="1" dirty="0" smtClean="0">
                <a:latin typeface="Garamond" pitchFamily="18" charset="0"/>
                <a:cs typeface="David" pitchFamily="34" charset="-79"/>
              </a:rPr>
              <a:t>.  (2013). Η Αγριόπαπια (Βάσος Δασκαλάκης, </a:t>
            </a:r>
            <a:r>
              <a:rPr lang="el-GR" sz="2800" b="1" dirty="0" err="1" smtClean="0">
                <a:latin typeface="Garamond" pitchFamily="18" charset="0"/>
                <a:cs typeface="David" pitchFamily="34" charset="-79"/>
              </a:rPr>
              <a:t>Μεταφρ</a:t>
            </a:r>
            <a:r>
              <a:rPr lang="el-GR" sz="2800" b="1" dirty="0" smtClean="0">
                <a:latin typeface="Garamond" pitchFamily="18" charset="0"/>
                <a:cs typeface="David" pitchFamily="34" charset="-79"/>
              </a:rPr>
              <a:t>.). Αθήνα: Δωδώνη.</a:t>
            </a:r>
            <a:endParaRPr lang="el-GR" sz="2800" b="1" dirty="0" err="1" smtClean="0">
              <a:latin typeface="Garamond" pitchFamily="18" charset="0"/>
              <a:cs typeface="David" pitchFamily="34" charset="-79"/>
            </a:endParaRPr>
          </a:p>
          <a:p>
            <a:r>
              <a:rPr lang="el-GR" sz="2800" b="1" dirty="0" err="1" smtClean="0">
                <a:latin typeface="Garamond" pitchFamily="18" charset="0"/>
                <a:cs typeface="David" pitchFamily="34" charset="-79"/>
              </a:rPr>
              <a:t>Πρόγραμμα, Η Αγριόπαπια, Θέατρο πορεία at Victoria, 2017.</a:t>
            </a:r>
          </a:p>
          <a:p>
            <a:endParaRPr lang="el-GR" sz="2800" dirty="0" smtClean="0"/>
          </a:p>
          <a:p>
            <a:pPr>
              <a:buNone/>
            </a:pPr>
            <a:endParaRPr lang="el-GR" sz="2400" dirty="0" smtClean="0"/>
          </a:p>
        </p:txBody>
      </p:sp>
      <p:sp>
        <p:nvSpPr>
          <p:cNvPr id="5" name="4 - Θέση αριθμού διαφάνειας"/>
          <p:cNvSpPr>
            <a:spLocks noGrp="1"/>
          </p:cNvSpPr>
          <p:nvPr>
            <p:ph type="sldNum" sz="quarter" idx="12"/>
          </p:nvPr>
        </p:nvSpPr>
        <p:spPr/>
        <p:txBody>
          <a:bodyPr/>
          <a:lstStyle/>
          <a:p>
            <a:pPr rtl="0"/>
            <a:fld id="{0FF54DE5-C571-48E8-A5BC-B369434E2F44}" type="slidenum">
              <a:rPr lang="el-GR" noProof="0" smtClean="0"/>
              <a:pPr rtl="0"/>
              <a:t>25</a:t>
            </a:fld>
            <a:endParaRPr lang="el-GR" noProof="0" dirty="0"/>
          </a:p>
        </p:txBody>
      </p:sp>
    </p:spTree>
  </p:cSld>
  <p:clrMapOvr>
    <a:overrideClrMapping bg1="lt1" tx1="dk1" bg2="lt2" tx2="dk2" accent1="accent1" accent2="accent2" accent3="accent3" accent4="accent4" accent5="accent5" accent6="accent6" hlink="hlink" folHlink="folHlink"/>
  </p:clrMapOvr>
  <p:transition spd="med">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cap="none" dirty="0" smtClean="0">
                <a:solidFill>
                  <a:srgbClr val="514843"/>
                </a:solidFill>
              </a:rPr>
              <a:t>Ευχαριστούμε για την προσοχή σας!</a:t>
            </a:r>
            <a:endParaRPr lang="el-GR" dirty="0"/>
          </a:p>
        </p:txBody>
      </p:sp>
      <p:sp>
        <p:nvSpPr>
          <p:cNvPr id="3" name="2 - Υπότιτλος"/>
          <p:cNvSpPr>
            <a:spLocks noGrp="1"/>
          </p:cNvSpPr>
          <p:nvPr>
            <p:ph type="subTitle" idx="1"/>
          </p:nvPr>
        </p:nvSpPr>
        <p:spPr/>
        <p:txBody>
          <a:bodyPr/>
          <a:lstStyle/>
          <a:p>
            <a:endParaRPr lang="el-GR" dirty="0"/>
          </a:p>
        </p:txBody>
      </p:sp>
      <p:pic>
        <p:nvPicPr>
          <p:cNvPr id="9" name="8 - Θέση εικόνας" descr="αγριοπαπια4.jpg"/>
          <p:cNvPicPr>
            <a:picLocks noGrp="1" noChangeAspect="1"/>
          </p:cNvPicPr>
          <p:nvPr>
            <p:ph type="pic" sz="quarter" idx="13"/>
          </p:nvPr>
        </p:nvPicPr>
        <p:blipFill>
          <a:blip r:embed="rId3" cstate="print"/>
          <a:srcRect l="14895" r="14895"/>
          <a:stretch>
            <a:fillRect/>
          </a:stretch>
        </p:blipFill>
        <p:spPr>
          <a:xfrm>
            <a:off x="6981063" y="1310656"/>
            <a:ext cx="4956937" cy="4208604"/>
          </a:xfrm>
        </p:spPr>
      </p:pic>
    </p:spTree>
  </p:cSld>
  <p:clrMapOvr>
    <a:masterClrMapping/>
  </p:clrMapOvr>
  <p:transition spd="med">
    <p:wedge/>
    <p:sndAc>
      <p:stSnd>
        <p:snd r:embed="rId2" name="applaus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Ταυτότητα του θεατρικού έργου</a:t>
            </a:r>
            <a:endParaRPr lang="el-GR" dirty="0"/>
          </a:p>
        </p:txBody>
      </p:sp>
      <p:sp>
        <p:nvSpPr>
          <p:cNvPr id="7" name="6 - TextBox"/>
          <p:cNvSpPr txBox="1"/>
          <p:nvPr/>
        </p:nvSpPr>
        <p:spPr>
          <a:xfrm>
            <a:off x="1046480" y="3312161"/>
            <a:ext cx="6390640" cy="3416320"/>
          </a:xfrm>
          <a:prstGeom prst="rect">
            <a:avLst/>
          </a:prstGeom>
          <a:noFill/>
        </p:spPr>
        <p:txBody>
          <a:bodyPr wrap="square" rtlCol="0">
            <a:spAutoFit/>
          </a:bodyPr>
          <a:lstStyle/>
          <a:p>
            <a:pPr>
              <a:buFont typeface="Wingdings" pitchFamily="2" charset="2"/>
              <a:buChar char="§"/>
            </a:pPr>
            <a:r>
              <a:rPr lang="el-GR" sz="2400" dirty="0" smtClean="0"/>
              <a:t>Στροφή από το ρεαλιστικό δράμα κοινωνικού προβληματισμού</a:t>
            </a:r>
            <a:r>
              <a:rPr lang="en-US" sz="2400" dirty="0" smtClean="0"/>
              <a:t> </a:t>
            </a:r>
            <a:r>
              <a:rPr lang="el-GR" sz="2400" dirty="0" smtClean="0"/>
              <a:t>σε τεχνικές που έλκουν την καταγωγή τους από τον εξπρεσιονισμό και τον συμβολισμό</a:t>
            </a:r>
          </a:p>
          <a:p>
            <a:pPr>
              <a:buFont typeface="Wingdings" pitchFamily="2" charset="2"/>
              <a:buChar char="§"/>
            </a:pPr>
            <a:r>
              <a:rPr lang="el-GR" sz="2400" dirty="0" smtClean="0"/>
              <a:t>Συγκαταλέγεται στα έργα της τελευταίας περιόδου του </a:t>
            </a:r>
            <a:r>
              <a:rPr lang="el-GR" sz="2400" dirty="0" err="1" smtClean="0"/>
              <a:t>Ίψεν</a:t>
            </a:r>
            <a:r>
              <a:rPr lang="el-GR" sz="2400" dirty="0" smtClean="0"/>
              <a:t> (Πρόγραμμα Παράστασης,</a:t>
            </a:r>
            <a:r>
              <a:rPr lang="en-US" sz="2400" dirty="0" smtClean="0"/>
              <a:t> </a:t>
            </a:r>
            <a:r>
              <a:rPr lang="el-GR" sz="2400" dirty="0" smtClean="0"/>
              <a:t>2017).</a:t>
            </a:r>
          </a:p>
          <a:p>
            <a:pPr>
              <a:buFont typeface="Wingdings" pitchFamily="2" charset="2"/>
              <a:buChar char="§"/>
            </a:pPr>
            <a:endParaRPr lang="el-GR" sz="2400" dirty="0" smtClean="0"/>
          </a:p>
          <a:p>
            <a:pPr>
              <a:buFont typeface="Wingdings" pitchFamily="2" charset="2"/>
              <a:buChar char="§"/>
            </a:pPr>
            <a:endParaRPr lang="el-GR" sz="2400" dirty="0" smtClean="0"/>
          </a:p>
        </p:txBody>
      </p:sp>
      <p:sp>
        <p:nvSpPr>
          <p:cNvPr id="6" name="5 - Θέση αριθμού διαφάνειας"/>
          <p:cNvSpPr>
            <a:spLocks noGrp="1"/>
          </p:cNvSpPr>
          <p:nvPr>
            <p:ph type="sldNum" sz="quarter" idx="12"/>
          </p:nvPr>
        </p:nvSpPr>
        <p:spPr/>
        <p:txBody>
          <a:bodyPr/>
          <a:lstStyle/>
          <a:p>
            <a:pPr rtl="0"/>
            <a:fld id="{0FF54DE5-C571-48E8-A5BC-B369434E2F44}" type="slidenum">
              <a:rPr lang="el-GR" noProof="0" smtClean="0"/>
              <a:pPr rtl="0"/>
              <a:t>3</a:t>
            </a:fld>
            <a:endParaRPr lang="el-GR" noProof="0" dirty="0"/>
          </a:p>
        </p:txBody>
      </p:sp>
      <p:sp>
        <p:nvSpPr>
          <p:cNvPr id="8" name="7 - Ορθογώνιο"/>
          <p:cNvSpPr/>
          <p:nvPr/>
        </p:nvSpPr>
        <p:spPr>
          <a:xfrm>
            <a:off x="1056640" y="1420336"/>
            <a:ext cx="9804400" cy="1938992"/>
          </a:xfrm>
          <a:prstGeom prst="rect">
            <a:avLst/>
          </a:prstGeom>
        </p:spPr>
        <p:txBody>
          <a:bodyPr wrap="square">
            <a:spAutoFit/>
          </a:bodyPr>
          <a:lstStyle/>
          <a:p>
            <a:pPr>
              <a:buFont typeface="Wingdings" pitchFamily="2" charset="2"/>
              <a:buChar char="§"/>
            </a:pPr>
            <a:r>
              <a:rPr lang="el-GR" sz="2400" dirty="0" smtClean="0"/>
              <a:t>Το θεατρικό έργο</a:t>
            </a:r>
            <a:r>
              <a:rPr lang="en-US" sz="2400" dirty="0" smtClean="0"/>
              <a:t> </a:t>
            </a:r>
            <a:r>
              <a:rPr lang="el-GR" sz="2400" dirty="0" smtClean="0"/>
              <a:t>που θα αναλύσουμε είναι</a:t>
            </a:r>
            <a:r>
              <a:rPr lang="en-US" sz="2400" dirty="0" smtClean="0"/>
              <a:t>:</a:t>
            </a:r>
            <a:r>
              <a:rPr lang="el-GR" sz="2400" dirty="0" smtClean="0"/>
              <a:t> “Η Αγριόπαπια” του Ερρίκου </a:t>
            </a:r>
            <a:r>
              <a:rPr lang="el-GR" sz="2400" dirty="0" err="1" smtClean="0"/>
              <a:t>Ίψεν</a:t>
            </a:r>
            <a:r>
              <a:rPr lang="el-GR" sz="2400" dirty="0" smtClean="0"/>
              <a:t>. </a:t>
            </a:r>
          </a:p>
          <a:p>
            <a:pPr>
              <a:buFont typeface="Wingdings" pitchFamily="2" charset="2"/>
              <a:buChar char="§"/>
            </a:pPr>
            <a:r>
              <a:rPr lang="el-GR" sz="2400" dirty="0" smtClean="0"/>
              <a:t>Γράφτηκε το 1884 και η πρώτη παράσταση δόθηκε στις 9 Ιανουαρίου του 1885 στο </a:t>
            </a:r>
            <a:r>
              <a:rPr lang="en-US" sz="2400" dirty="0" smtClean="0"/>
              <a:t>Den </a:t>
            </a:r>
            <a:r>
              <a:rPr lang="en-US" sz="2400" dirty="0" err="1" smtClean="0"/>
              <a:t>Nationale</a:t>
            </a:r>
            <a:r>
              <a:rPr lang="en-US" sz="2400" dirty="0" smtClean="0"/>
              <a:t> Scene</a:t>
            </a:r>
            <a:r>
              <a:rPr lang="el-GR" sz="2400" dirty="0" smtClean="0"/>
              <a:t> του Μπέργκεν της Νορβηγίας.</a:t>
            </a:r>
          </a:p>
        </p:txBody>
      </p:sp>
      <p:pic>
        <p:nvPicPr>
          <p:cNvPr id="26628" name="Picture 4" descr="ÎÏÎ¿ÏÎ­Î»ÎµÏÎ¼Î± ÎµÎ¹ÎºÏÎ½Î±Ï Î³Î¹Î± Î±Î³ÏÎ¹Î¿ÏÎ±ÏÎ¹Î± ÎµÎ¹ÎºÎ¿Î½ÎµÏ"/>
          <p:cNvPicPr>
            <a:picLocks noChangeAspect="1" noChangeArrowheads="1"/>
          </p:cNvPicPr>
          <p:nvPr/>
        </p:nvPicPr>
        <p:blipFill>
          <a:blip r:embed="rId2" cstate="print"/>
          <a:srcRect/>
          <a:stretch>
            <a:fillRect/>
          </a:stretch>
        </p:blipFill>
        <p:spPr bwMode="auto">
          <a:xfrm>
            <a:off x="7355840" y="3315016"/>
            <a:ext cx="4043680" cy="2862264"/>
          </a:xfrm>
          <a:prstGeom prst="rect">
            <a:avLst/>
          </a:prstGeom>
          <a:noFill/>
        </p:spPr>
      </p:pic>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Υπόθεση</a:t>
            </a:r>
            <a:endParaRPr lang="el-GR" dirty="0"/>
          </a:p>
        </p:txBody>
      </p:sp>
      <p:sp>
        <p:nvSpPr>
          <p:cNvPr id="3" name="2 - Θέση περιεχομένου"/>
          <p:cNvSpPr>
            <a:spLocks noGrp="1"/>
          </p:cNvSpPr>
          <p:nvPr>
            <p:ph idx="1"/>
          </p:nvPr>
        </p:nvSpPr>
        <p:spPr/>
        <p:txBody>
          <a:bodyPr>
            <a:normAutofit lnSpcReduction="10000"/>
          </a:bodyPr>
          <a:lstStyle/>
          <a:p>
            <a:pPr algn="just"/>
            <a:r>
              <a:rPr lang="el-GR" sz="2400" dirty="0" smtClean="0"/>
              <a:t>Το έργο παρουσιάζει την ψυχική αποσύνθεση μιας οικογένειας που τρέφεται με αυταπάτες τις οποίες συμβολίζει η σακατεμένη αγριόπαπια που ζει στη σοφίτα. Ο </a:t>
            </a:r>
            <a:r>
              <a:rPr lang="el-GR" sz="2400" dirty="0" err="1" smtClean="0"/>
              <a:t>Γκέγκερς</a:t>
            </a:r>
            <a:r>
              <a:rPr lang="el-GR" sz="2400" dirty="0" smtClean="0"/>
              <a:t> </a:t>
            </a:r>
            <a:r>
              <a:rPr lang="el-GR" sz="2400" dirty="0" err="1" smtClean="0"/>
              <a:t>Βέρλε</a:t>
            </a:r>
            <a:r>
              <a:rPr lang="el-GR" sz="2400" dirty="0" smtClean="0"/>
              <a:t> επιστρέφει, έπειτα από πολλά χρόνια, καλεσμένος στο σπίτι του εργοστασιάρχη πατέρα του. Εκεί, συναντά τον παλιό του φίλο, </a:t>
            </a:r>
            <a:r>
              <a:rPr lang="el-GR" sz="2400" dirty="0" err="1" smtClean="0"/>
              <a:t>Γιάλμαρ</a:t>
            </a:r>
            <a:r>
              <a:rPr lang="el-GR" sz="2400" dirty="0" smtClean="0"/>
              <a:t> </a:t>
            </a:r>
            <a:r>
              <a:rPr lang="el-GR" sz="2400" dirty="0" err="1" smtClean="0"/>
              <a:t>Έκνταλ</a:t>
            </a:r>
            <a:r>
              <a:rPr lang="el-GR" sz="2400" dirty="0" smtClean="0"/>
              <a:t>. </a:t>
            </a:r>
          </a:p>
          <a:p>
            <a:pPr algn="just"/>
            <a:r>
              <a:rPr lang="el-GR" sz="2400" dirty="0" smtClean="0"/>
              <a:t>Ο </a:t>
            </a:r>
            <a:r>
              <a:rPr lang="el-GR" sz="2400" dirty="0" err="1" smtClean="0"/>
              <a:t>Γιάλμαρ</a:t>
            </a:r>
            <a:r>
              <a:rPr lang="el-GR" sz="2400" dirty="0" smtClean="0"/>
              <a:t> έχει μία επίφαση ευτυχισμένης ζωής που καλύπτεται από ψευδαισθήσεις. Ο ιδεαλιστής </a:t>
            </a:r>
            <a:r>
              <a:rPr lang="el-GR" sz="2400" dirty="0" err="1" smtClean="0"/>
              <a:t>Γκέγκερς</a:t>
            </a:r>
            <a:r>
              <a:rPr lang="el-GR" sz="2400" dirty="0" smtClean="0"/>
              <a:t> ωθούμενος από αυτό που ονομάζει «επιταγή του ιδεώδους» τού αποκαλύπτει ένα τρομερό μυστικό για το παρελθόν της γυναίκας του. </a:t>
            </a:r>
          </a:p>
          <a:p>
            <a:pPr algn="just"/>
            <a:r>
              <a:rPr lang="el-GR" sz="2400" dirty="0" smtClean="0"/>
              <a:t>Ο </a:t>
            </a:r>
            <a:r>
              <a:rPr lang="el-GR" sz="2400" dirty="0" err="1" smtClean="0"/>
              <a:t>Γιάλμαρ</a:t>
            </a:r>
            <a:r>
              <a:rPr lang="el-GR" sz="2400" dirty="0" smtClean="0"/>
              <a:t>, καταρρακωμένος, απαρνείται τη γυναίκα του, </a:t>
            </a:r>
            <a:r>
              <a:rPr lang="el-GR" sz="2400" dirty="0" err="1" smtClean="0"/>
              <a:t>Γκίνα</a:t>
            </a:r>
            <a:r>
              <a:rPr lang="el-GR" sz="2400" dirty="0" smtClean="0"/>
              <a:t> και την κόρη του </a:t>
            </a:r>
            <a:r>
              <a:rPr lang="el-GR" sz="2400" dirty="0" err="1" smtClean="0"/>
              <a:t>Έντβιγκ</a:t>
            </a:r>
            <a:r>
              <a:rPr lang="el-GR" sz="2400" dirty="0" smtClean="0"/>
              <a:t>. Η </a:t>
            </a:r>
            <a:r>
              <a:rPr lang="el-GR" sz="2400" dirty="0" err="1" smtClean="0"/>
              <a:t>Έντβιγκ</a:t>
            </a:r>
            <a:r>
              <a:rPr lang="el-GR" sz="2400" dirty="0" smtClean="0"/>
              <a:t> προκειμένου να αποδείξει την αγάπη της στον πατέρα της αποφασίζει να σκοτώσει </a:t>
            </a:r>
            <a:r>
              <a:rPr lang="el-GR" sz="2400" dirty="0" err="1" smtClean="0"/>
              <a:t>ό,τι</a:t>
            </a:r>
            <a:r>
              <a:rPr lang="el-GR" sz="2400" dirty="0" smtClean="0"/>
              <a:t> πολυτιμότερο έχει: την αγριόπαπια. Το τέλος θα είναι ολέθριο.</a:t>
            </a:r>
          </a:p>
          <a:p>
            <a:endParaRPr lang="el-GR" dirty="0"/>
          </a:p>
        </p:txBody>
      </p:sp>
      <p:sp>
        <p:nvSpPr>
          <p:cNvPr id="5" name="4 - Θέση αριθμού διαφάνειας"/>
          <p:cNvSpPr>
            <a:spLocks noGrp="1"/>
          </p:cNvSpPr>
          <p:nvPr>
            <p:ph type="sldNum" sz="quarter" idx="12"/>
          </p:nvPr>
        </p:nvSpPr>
        <p:spPr/>
        <p:txBody>
          <a:bodyPr/>
          <a:lstStyle/>
          <a:p>
            <a:pPr rtl="0"/>
            <a:fld id="{0FF54DE5-C571-48E8-A5BC-B369434E2F44}" type="slidenum">
              <a:rPr lang="el-GR" noProof="0" smtClean="0"/>
              <a:pPr rtl="0"/>
              <a:t>4</a:t>
            </a:fld>
            <a:endParaRPr lang="el-GR" noProof="0" dirty="0"/>
          </a:p>
        </p:txBody>
      </p:sp>
    </p:spTree>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Μορφολογικά γνωρίσματα</a:t>
            </a:r>
          </a:p>
        </p:txBody>
      </p:sp>
      <p:sp>
        <p:nvSpPr>
          <p:cNvPr id="4" name="3 - Θέση κειμένου"/>
          <p:cNvSpPr>
            <a:spLocks noGrp="1"/>
          </p:cNvSpPr>
          <p:nvPr>
            <p:ph type="body" sz="half" idx="2"/>
          </p:nvPr>
        </p:nvSpPr>
        <p:spPr>
          <a:xfrm>
            <a:off x="1115060" y="1605280"/>
            <a:ext cx="10071100" cy="4749800"/>
          </a:xfrm>
        </p:spPr>
        <p:txBody>
          <a:bodyPr>
            <a:normAutofit fontScale="92500" lnSpcReduction="20000"/>
          </a:bodyPr>
          <a:lstStyle/>
          <a:p>
            <a:pPr algn="just"/>
            <a:r>
              <a:rPr lang="el-GR" sz="2600" dirty="0" smtClean="0"/>
              <a:t>Το έργο διαιρείται σε πέντε πράξεις, ενώ τα βασικά πρόσωπα που συμπεριλαμβάνονται στο θεατρικό κείμενο είναι τα ακόλουθα: </a:t>
            </a:r>
            <a:endParaRPr lang="en-US" sz="2600" dirty="0" smtClean="0"/>
          </a:p>
          <a:p>
            <a:pPr marL="342900" indent="-342900" algn="just">
              <a:buAutoNum type="arabicParenR"/>
            </a:pPr>
            <a:r>
              <a:rPr lang="el-GR" sz="2600" dirty="0" smtClean="0"/>
              <a:t>ΒΕΡΛΕ: εργοστασιάρχης, μεγαλοβιομήχανος</a:t>
            </a:r>
            <a:endParaRPr lang="en-US" sz="2600" dirty="0" smtClean="0"/>
          </a:p>
          <a:p>
            <a:pPr marL="342900" indent="-342900" algn="just">
              <a:buAutoNum type="arabicParenR"/>
            </a:pPr>
            <a:r>
              <a:rPr lang="el-GR" sz="2600" dirty="0" smtClean="0"/>
              <a:t>ΓΚΕΓΚΕΡΣ ΒΕΡΛΕ: ο γιος του εργοστασιάρχη</a:t>
            </a:r>
            <a:endParaRPr lang="en-US" sz="2600" dirty="0" smtClean="0"/>
          </a:p>
          <a:p>
            <a:pPr marL="342900" indent="-342900" algn="just">
              <a:buAutoNum type="arabicParenR"/>
            </a:pPr>
            <a:r>
              <a:rPr lang="el-GR" sz="2600" dirty="0" smtClean="0"/>
              <a:t>Ο ΓΕΡΟ-ΕΚΝΤΑΛ</a:t>
            </a:r>
            <a:endParaRPr lang="en-US" sz="2600" dirty="0" smtClean="0"/>
          </a:p>
          <a:p>
            <a:pPr marL="342900" indent="-342900" algn="just">
              <a:buAutoNum type="arabicParenR"/>
            </a:pPr>
            <a:r>
              <a:rPr lang="el-GR" sz="2600" dirty="0" smtClean="0"/>
              <a:t>ΓΙΑΛΜΑΡ ΕΚΝΤΑΛ: ο γιος του </a:t>
            </a:r>
            <a:r>
              <a:rPr lang="el-GR" sz="2600" dirty="0" err="1" smtClean="0"/>
              <a:t>γερο</a:t>
            </a:r>
            <a:r>
              <a:rPr lang="el-GR" sz="2600" dirty="0" smtClean="0"/>
              <a:t>-</a:t>
            </a:r>
            <a:r>
              <a:rPr lang="el-GR" sz="2600" dirty="0" err="1" smtClean="0"/>
              <a:t>Έκνταλ</a:t>
            </a:r>
            <a:r>
              <a:rPr lang="el-GR" sz="2600" dirty="0" smtClean="0"/>
              <a:t>, ο οποίος είναι φωτογράφος</a:t>
            </a:r>
            <a:endParaRPr lang="en-US" sz="2600" dirty="0" smtClean="0"/>
          </a:p>
          <a:p>
            <a:pPr marL="342900" indent="-342900" algn="just">
              <a:buAutoNum type="arabicParenR"/>
            </a:pPr>
            <a:r>
              <a:rPr lang="el-GR" sz="2600" dirty="0" smtClean="0"/>
              <a:t>ΓΚΙΝΑ ΕΚΝΤΑΛ: η γυναίκα του </a:t>
            </a:r>
            <a:r>
              <a:rPr lang="el-GR" sz="2600" dirty="0" err="1" smtClean="0"/>
              <a:t>Γιάλμαρ</a:t>
            </a:r>
            <a:endParaRPr lang="en-US" sz="2600" dirty="0" smtClean="0"/>
          </a:p>
          <a:p>
            <a:pPr marL="342900" indent="-342900" algn="just">
              <a:buAutoNum type="arabicParenR"/>
            </a:pPr>
            <a:r>
              <a:rPr lang="el-GR" sz="2600" dirty="0" smtClean="0"/>
              <a:t>ΕΝΤΒΙΓΚ: η 14χρονη κόρη του </a:t>
            </a:r>
            <a:r>
              <a:rPr lang="el-GR" sz="2600" dirty="0" err="1" smtClean="0"/>
              <a:t>Γιάλμαρ</a:t>
            </a:r>
            <a:r>
              <a:rPr lang="el-GR" sz="2600" dirty="0" smtClean="0"/>
              <a:t> και της </a:t>
            </a:r>
            <a:r>
              <a:rPr lang="el-GR" sz="2600" dirty="0" err="1" smtClean="0"/>
              <a:t>Γκίνα</a:t>
            </a:r>
            <a:endParaRPr lang="en-US" sz="2600" dirty="0" smtClean="0"/>
          </a:p>
          <a:p>
            <a:pPr marL="342900" indent="-342900" algn="just">
              <a:buAutoNum type="arabicParenR"/>
            </a:pPr>
            <a:r>
              <a:rPr lang="el-GR" sz="2600" dirty="0" smtClean="0"/>
              <a:t>ΚΥΡΙΑ ΣΕΡΜΠΥ: η οικονόμος του εργοστασιάρχη</a:t>
            </a:r>
            <a:endParaRPr lang="en-US" sz="2600" dirty="0" smtClean="0"/>
          </a:p>
          <a:p>
            <a:pPr marL="342900" indent="-342900" algn="just">
              <a:buAutoNum type="arabicParenR"/>
            </a:pPr>
            <a:r>
              <a:rPr lang="el-GR" sz="2600" dirty="0" smtClean="0"/>
              <a:t>ΡΕΛΛΙΓΚ: γιατρός </a:t>
            </a:r>
            <a:endParaRPr lang="en-US" sz="2600" dirty="0" smtClean="0"/>
          </a:p>
          <a:p>
            <a:pPr marL="342900" indent="-342900" algn="just">
              <a:buAutoNum type="arabicParenR"/>
            </a:pPr>
            <a:r>
              <a:rPr lang="el-GR" sz="2600" dirty="0" smtClean="0"/>
              <a:t>ΜΟΛΒΙΚ: πρώην Θεολόγος</a:t>
            </a:r>
            <a:endParaRPr lang="en-US" sz="2600" dirty="0" smtClean="0"/>
          </a:p>
          <a:p>
            <a:pPr marL="342900" indent="-342900"/>
            <a:endParaRPr lang="en-US" dirty="0" smtClean="0"/>
          </a:p>
          <a:p>
            <a:endParaRPr lang="el-GR" dirty="0" smtClean="0"/>
          </a:p>
          <a:p>
            <a:endParaRPr lang="el-GR" dirty="0"/>
          </a:p>
        </p:txBody>
      </p:sp>
      <p:sp>
        <p:nvSpPr>
          <p:cNvPr id="6" name="5 - Θέση αριθμού διαφάνειας"/>
          <p:cNvSpPr>
            <a:spLocks noGrp="1"/>
          </p:cNvSpPr>
          <p:nvPr>
            <p:ph type="sldNum" sz="quarter" idx="12"/>
          </p:nvPr>
        </p:nvSpPr>
        <p:spPr/>
        <p:txBody>
          <a:bodyPr/>
          <a:lstStyle/>
          <a:p>
            <a:pPr rtl="0"/>
            <a:fld id="{0FF54DE5-C571-48E8-A5BC-B369434E2F44}" type="slidenum">
              <a:rPr lang="el-GR" noProof="0" smtClean="0"/>
              <a:pPr rtl="0"/>
              <a:t>5</a:t>
            </a:fld>
            <a:endParaRPr lang="el-GR" noProof="0" dirty="0"/>
          </a:p>
        </p:txBody>
      </p:sp>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Συγκρούσεις </a:t>
            </a:r>
            <a:r>
              <a:rPr lang="en-US" dirty="0" smtClean="0"/>
              <a:t>I</a:t>
            </a:r>
            <a:endParaRPr lang="el-GR" dirty="0"/>
          </a:p>
        </p:txBody>
      </p:sp>
      <p:sp>
        <p:nvSpPr>
          <p:cNvPr id="4" name="3 - Θέση κειμένου"/>
          <p:cNvSpPr>
            <a:spLocks noGrp="1"/>
          </p:cNvSpPr>
          <p:nvPr>
            <p:ph type="body" sz="half" idx="2"/>
          </p:nvPr>
        </p:nvSpPr>
        <p:spPr>
          <a:xfrm>
            <a:off x="1168400" y="3017520"/>
            <a:ext cx="6096000" cy="3027680"/>
          </a:xfrm>
        </p:spPr>
        <p:txBody>
          <a:bodyPr>
            <a:normAutofit/>
          </a:bodyPr>
          <a:lstStyle/>
          <a:p>
            <a:r>
              <a:rPr lang="el-GR" sz="2400" dirty="0" smtClean="0"/>
              <a:t>Η σύγκρουση περνά και σε </a:t>
            </a:r>
            <a:r>
              <a:rPr lang="el-GR" sz="2400" dirty="0" err="1" smtClean="0"/>
              <a:t>κοινωνικο</a:t>
            </a:r>
            <a:r>
              <a:rPr lang="el-GR" sz="2400" dirty="0" smtClean="0"/>
              <a:t>-πολιτικό επίπεδο καθώς ο </a:t>
            </a:r>
            <a:r>
              <a:rPr lang="el-GR" sz="2400" dirty="0" err="1" smtClean="0"/>
              <a:t>Γκέγκερς</a:t>
            </a:r>
            <a:r>
              <a:rPr lang="el-GR" sz="2400" dirty="0" smtClean="0"/>
              <a:t> δείχνει την απέχθειά του απέναντι στον πλούσιο </a:t>
            </a:r>
            <a:r>
              <a:rPr lang="el-GR" sz="2400" dirty="0" err="1" smtClean="0"/>
              <a:t>Βέρλε</a:t>
            </a:r>
            <a:r>
              <a:rPr lang="el-GR" sz="2400" dirty="0" smtClean="0"/>
              <a:t>, ο οποίος δε διστάζει να εκμεταλλευτεί και να αδικήσει ανθρώπους που ανήκουν σε κατώτερες κοινωνικές τάξεις. </a:t>
            </a:r>
            <a:endParaRPr lang="el-GR" sz="2400" dirty="0"/>
          </a:p>
        </p:txBody>
      </p:sp>
      <p:pic>
        <p:nvPicPr>
          <p:cNvPr id="11266" name="Picture 2" descr="ÎÏÎ¿ÏÎ­Î»ÎµÏÎ¼Î± ÎµÎ¹ÎºÏÎ½Î±Ï Î³Î¹Î± ÎÎÎÎÎÎÎ£ ÎÎÎ ÎÎÎ¡ÎÎÎ ÎÎ ÎÎ"/>
          <p:cNvPicPr>
            <a:picLocks noChangeAspect="1" noChangeArrowheads="1"/>
          </p:cNvPicPr>
          <p:nvPr/>
        </p:nvPicPr>
        <p:blipFill>
          <a:blip r:embed="rId2" cstate="print"/>
          <a:srcRect/>
          <a:stretch>
            <a:fillRect/>
          </a:stretch>
        </p:blipFill>
        <p:spPr bwMode="auto">
          <a:xfrm>
            <a:off x="7437120" y="2976880"/>
            <a:ext cx="3718560" cy="3119120"/>
          </a:xfrm>
          <a:prstGeom prst="rect">
            <a:avLst/>
          </a:prstGeom>
          <a:noFill/>
        </p:spPr>
      </p:pic>
      <p:sp>
        <p:nvSpPr>
          <p:cNvPr id="7" name="6 - TextBox"/>
          <p:cNvSpPr txBox="1"/>
          <p:nvPr/>
        </p:nvSpPr>
        <p:spPr>
          <a:xfrm>
            <a:off x="1066800" y="1402080"/>
            <a:ext cx="10342880" cy="1569660"/>
          </a:xfrm>
          <a:prstGeom prst="rect">
            <a:avLst/>
          </a:prstGeom>
          <a:noFill/>
        </p:spPr>
        <p:txBody>
          <a:bodyPr wrap="square" rtlCol="0">
            <a:spAutoFit/>
          </a:bodyPr>
          <a:lstStyle/>
          <a:p>
            <a:r>
              <a:rPr lang="el-GR" sz="2400" b="1" dirty="0" err="1" smtClean="0"/>
              <a:t>Βέρλε</a:t>
            </a:r>
            <a:r>
              <a:rPr lang="el-GR" sz="2400" b="1" dirty="0" smtClean="0"/>
              <a:t> &amp; </a:t>
            </a:r>
            <a:r>
              <a:rPr lang="el-GR" sz="2400" b="1" dirty="0" err="1" smtClean="0"/>
              <a:t>Γκέγκερς</a:t>
            </a:r>
            <a:r>
              <a:rPr lang="el-GR" sz="2400" b="1" dirty="0" smtClean="0"/>
              <a:t>: </a:t>
            </a:r>
            <a:r>
              <a:rPr lang="el-GR" sz="2400" dirty="0" smtClean="0"/>
              <a:t>Σύγκρουση ανάμεσα στο κατεστημένο και στη διάθεση για αλλαγή. Ο μεγαλοαστός πατέρας, ανάλγητος και </a:t>
            </a:r>
            <a:r>
              <a:rPr lang="el-GR" sz="2400" dirty="0" err="1" smtClean="0"/>
              <a:t>απαξιωτικός</a:t>
            </a:r>
            <a:r>
              <a:rPr lang="el-GR" sz="2400" dirty="0" smtClean="0"/>
              <a:t>, δεν δέχεται τις κατηγορίες του ιδεαλιστή γιου του. Υπάρχουν άλυτα προβλήματα στη σχέση τους. </a:t>
            </a:r>
            <a:endParaRPr lang="el-GR" sz="2400" dirty="0"/>
          </a:p>
        </p:txBody>
      </p:sp>
      <p:sp>
        <p:nvSpPr>
          <p:cNvPr id="8" name="7 - Θέση αριθμού διαφάνειας"/>
          <p:cNvSpPr>
            <a:spLocks noGrp="1"/>
          </p:cNvSpPr>
          <p:nvPr>
            <p:ph type="sldNum" sz="quarter" idx="12"/>
          </p:nvPr>
        </p:nvSpPr>
        <p:spPr/>
        <p:txBody>
          <a:bodyPr/>
          <a:lstStyle/>
          <a:p>
            <a:pPr rtl="0"/>
            <a:fld id="{0FF54DE5-C571-48E8-A5BC-B369434E2F44}" type="slidenum">
              <a:rPr lang="el-GR" noProof="0" smtClean="0"/>
              <a:pPr rtl="0"/>
              <a:t>6</a:t>
            </a:fld>
            <a:endParaRPr lang="el-GR" noProof="0" dirty="0"/>
          </a:p>
        </p:txBody>
      </p:sp>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Συγκρούσεις </a:t>
            </a:r>
            <a:r>
              <a:rPr lang="en-US" dirty="0" smtClean="0"/>
              <a:t>II</a:t>
            </a:r>
            <a:endParaRPr lang="el-GR" dirty="0"/>
          </a:p>
        </p:txBody>
      </p:sp>
      <p:pic>
        <p:nvPicPr>
          <p:cNvPr id="7" name="6 - Θέση περιεχομένου" descr="IMG_8253.jpg.1920x1080_q85.jpg"/>
          <p:cNvPicPr>
            <a:picLocks noGrp="1" noChangeAspect="1"/>
          </p:cNvPicPr>
          <p:nvPr>
            <p:ph idx="1"/>
          </p:nvPr>
        </p:nvPicPr>
        <p:blipFill>
          <a:blip r:embed="rId2" cstate="print"/>
          <a:stretch>
            <a:fillRect/>
          </a:stretch>
        </p:blipFill>
        <p:spPr>
          <a:xfrm>
            <a:off x="7995920" y="2540000"/>
            <a:ext cx="3454400" cy="3159759"/>
          </a:xfrm>
        </p:spPr>
      </p:pic>
      <p:sp>
        <p:nvSpPr>
          <p:cNvPr id="4" name="3 - Θέση κειμένου"/>
          <p:cNvSpPr>
            <a:spLocks noGrp="1"/>
          </p:cNvSpPr>
          <p:nvPr>
            <p:ph type="body" sz="half" idx="2"/>
          </p:nvPr>
        </p:nvSpPr>
        <p:spPr>
          <a:xfrm>
            <a:off x="972820" y="2397760"/>
            <a:ext cx="6799580" cy="3799840"/>
          </a:xfrm>
        </p:spPr>
        <p:txBody>
          <a:bodyPr>
            <a:normAutofit lnSpcReduction="10000"/>
          </a:bodyPr>
          <a:lstStyle/>
          <a:p>
            <a:r>
              <a:rPr lang="el-GR" sz="2400" dirty="0" smtClean="0"/>
              <a:t>Ο ιδεαλισμός του </a:t>
            </a:r>
            <a:r>
              <a:rPr lang="el-GR" sz="2400" dirty="0" err="1" smtClean="0"/>
              <a:t>Γκέγκερς</a:t>
            </a:r>
            <a:r>
              <a:rPr lang="el-GR" sz="2400" dirty="0" smtClean="0"/>
              <a:t> συγκρούεται με τον κυνισμό του </a:t>
            </a:r>
            <a:r>
              <a:rPr lang="el-GR" sz="2400" dirty="0" err="1" smtClean="0"/>
              <a:t>Ρέλλιγκ</a:t>
            </a:r>
            <a:r>
              <a:rPr lang="el-GR" sz="2400" dirty="0" smtClean="0"/>
              <a:t>.</a:t>
            </a:r>
          </a:p>
          <a:p>
            <a:r>
              <a:rPr lang="el-GR" sz="2400" b="1" dirty="0" err="1" smtClean="0"/>
              <a:t>Ρέλλιγκ</a:t>
            </a:r>
            <a:r>
              <a:rPr lang="el-GR" sz="2400" b="1" dirty="0" smtClean="0"/>
              <a:t>: </a:t>
            </a:r>
            <a:r>
              <a:rPr lang="el-GR" sz="2400" dirty="0" smtClean="0"/>
              <a:t>αναφορά  στο «ζωτικό ψεύδος». Οι άνθρωποι αδυνατώντας να ζήσουν αποδεχόμενοι την ωμή πραγματικότητα,  καταφεύγουν στην αυταπάτη και την ψευδαίσθηση. </a:t>
            </a:r>
          </a:p>
          <a:p>
            <a:r>
              <a:rPr lang="el-GR" sz="2400" b="1" dirty="0" err="1" smtClean="0"/>
              <a:t>Γκέγκερς</a:t>
            </a:r>
            <a:r>
              <a:rPr lang="el-GR" sz="2400" b="1" dirty="0" smtClean="0"/>
              <a:t>: </a:t>
            </a:r>
            <a:r>
              <a:rPr lang="el-GR" sz="2400" dirty="0" smtClean="0"/>
              <a:t>υπέρμαχος της αλήθειας την οποία αναγάγει σε δόγμα. Μιλώντας για την «επιταγή του ιδεώδους» θεωρεί ότι η αλήθεια μπορεί να εξυψώσει τον άνθρωπο.</a:t>
            </a:r>
          </a:p>
          <a:p>
            <a:endParaRPr lang="el-GR" dirty="0"/>
          </a:p>
        </p:txBody>
      </p:sp>
      <p:sp>
        <p:nvSpPr>
          <p:cNvPr id="6" name="5 - TextBox"/>
          <p:cNvSpPr txBox="1"/>
          <p:nvPr/>
        </p:nvSpPr>
        <p:spPr>
          <a:xfrm>
            <a:off x="873760" y="1503680"/>
            <a:ext cx="9895840" cy="830997"/>
          </a:xfrm>
          <a:prstGeom prst="rect">
            <a:avLst/>
          </a:prstGeom>
          <a:noFill/>
        </p:spPr>
        <p:txBody>
          <a:bodyPr wrap="square" rtlCol="0">
            <a:spAutoFit/>
          </a:bodyPr>
          <a:lstStyle/>
          <a:p>
            <a:r>
              <a:rPr lang="el-GR" sz="2400" b="1" dirty="0" err="1" smtClean="0"/>
              <a:t>Γκέγκερς</a:t>
            </a:r>
            <a:r>
              <a:rPr lang="el-GR" sz="2400" b="1" dirty="0" smtClean="0"/>
              <a:t> &amp; </a:t>
            </a:r>
            <a:r>
              <a:rPr lang="el-GR" sz="2400" b="1" dirty="0" err="1" smtClean="0"/>
              <a:t>Ρέλλιγκ</a:t>
            </a:r>
            <a:r>
              <a:rPr lang="el-GR" sz="2400" b="1" dirty="0" smtClean="0"/>
              <a:t>: </a:t>
            </a:r>
            <a:r>
              <a:rPr lang="el-GR" sz="2400" dirty="0" smtClean="0"/>
              <a:t>Ο </a:t>
            </a:r>
            <a:r>
              <a:rPr lang="el-GR" sz="2400" dirty="0" err="1" smtClean="0"/>
              <a:t>Ρέλλιγκ</a:t>
            </a:r>
            <a:r>
              <a:rPr lang="el-GR" sz="2400" dirty="0" smtClean="0"/>
              <a:t> δεν συμφωνεί με την απόφαση του </a:t>
            </a:r>
            <a:r>
              <a:rPr lang="el-GR" sz="2400" dirty="0" err="1" smtClean="0"/>
              <a:t>Γκέγκερς</a:t>
            </a:r>
            <a:r>
              <a:rPr lang="el-GR" sz="2400" dirty="0" smtClean="0"/>
              <a:t> να αποκαλύψει την αλήθεια στον </a:t>
            </a:r>
            <a:r>
              <a:rPr lang="el-GR" sz="2400" dirty="0" err="1" smtClean="0"/>
              <a:t>Γιάλμαρ</a:t>
            </a:r>
            <a:r>
              <a:rPr lang="el-GR" sz="2400" dirty="0" smtClean="0"/>
              <a:t>. </a:t>
            </a:r>
            <a:endParaRPr lang="el-GR" sz="2400" dirty="0"/>
          </a:p>
        </p:txBody>
      </p:sp>
      <p:sp>
        <p:nvSpPr>
          <p:cNvPr id="8" name="7 - Θέση αριθμού διαφάνειας"/>
          <p:cNvSpPr>
            <a:spLocks noGrp="1"/>
          </p:cNvSpPr>
          <p:nvPr>
            <p:ph type="sldNum" sz="quarter" idx="12"/>
          </p:nvPr>
        </p:nvSpPr>
        <p:spPr/>
        <p:txBody>
          <a:bodyPr/>
          <a:lstStyle/>
          <a:p>
            <a:pPr rtl="0"/>
            <a:fld id="{0FF54DE5-C571-48E8-A5BC-B369434E2F44}" type="slidenum">
              <a:rPr lang="el-GR" noProof="0" smtClean="0"/>
              <a:pPr rtl="0"/>
              <a:t>7</a:t>
            </a:fld>
            <a:endParaRPr lang="el-GR" noProof="0" dirty="0"/>
          </a:p>
        </p:txBody>
      </p:sp>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Συγκρούσεις </a:t>
            </a:r>
            <a:r>
              <a:rPr lang="en-US" dirty="0" smtClean="0"/>
              <a:t>III</a:t>
            </a:r>
            <a:endParaRPr lang="el-GR" dirty="0"/>
          </a:p>
        </p:txBody>
      </p:sp>
      <p:pic>
        <p:nvPicPr>
          <p:cNvPr id="6" name="5 - Θέση περιεχομένου" descr="agriopapia-new-3-e1508833969764.jpg"/>
          <p:cNvPicPr>
            <a:picLocks noGrp="1" noChangeAspect="1"/>
          </p:cNvPicPr>
          <p:nvPr>
            <p:ph idx="1"/>
          </p:nvPr>
        </p:nvPicPr>
        <p:blipFill>
          <a:blip r:embed="rId2" cstate="print"/>
          <a:stretch>
            <a:fillRect/>
          </a:stretch>
        </p:blipFill>
        <p:spPr>
          <a:xfrm>
            <a:off x="6675120" y="3606800"/>
            <a:ext cx="4472940" cy="2621280"/>
          </a:xfrm>
        </p:spPr>
      </p:pic>
      <p:sp>
        <p:nvSpPr>
          <p:cNvPr id="4" name="3 - Θέση κειμένου"/>
          <p:cNvSpPr>
            <a:spLocks noGrp="1"/>
          </p:cNvSpPr>
          <p:nvPr>
            <p:ph type="body" sz="half" idx="2"/>
          </p:nvPr>
        </p:nvSpPr>
        <p:spPr>
          <a:xfrm>
            <a:off x="965200" y="3677920"/>
            <a:ext cx="5689600" cy="2357120"/>
          </a:xfrm>
        </p:spPr>
        <p:txBody>
          <a:bodyPr>
            <a:normAutofit/>
          </a:bodyPr>
          <a:lstStyle/>
          <a:p>
            <a:r>
              <a:rPr lang="el-GR" sz="2400" dirty="0" smtClean="0"/>
              <a:t>Ο </a:t>
            </a:r>
            <a:r>
              <a:rPr lang="el-GR" sz="2400" dirty="0" err="1" smtClean="0"/>
              <a:t>Γιάλμαρ</a:t>
            </a:r>
            <a:r>
              <a:rPr lang="el-GR" sz="2400" dirty="0" smtClean="0"/>
              <a:t>, όντας ένας κοινός άνθρωπος δίχως τις πνευματικές και ηθικές ικανότητες που ο </a:t>
            </a:r>
            <a:r>
              <a:rPr lang="el-GR" sz="2400" dirty="0" err="1" smtClean="0"/>
              <a:t>Γκέγκερς</a:t>
            </a:r>
            <a:r>
              <a:rPr lang="el-GR" sz="2400" dirty="0" smtClean="0"/>
              <a:t> φαντάζεται ότι έχει, αρνείται πεισματικά να συμμορφωθεί με τις παραινέσεις του.  </a:t>
            </a:r>
          </a:p>
          <a:p>
            <a:endParaRPr lang="el-GR" dirty="0"/>
          </a:p>
        </p:txBody>
      </p:sp>
      <p:sp>
        <p:nvSpPr>
          <p:cNvPr id="7" name="6 - TextBox"/>
          <p:cNvSpPr txBox="1"/>
          <p:nvPr/>
        </p:nvSpPr>
        <p:spPr>
          <a:xfrm>
            <a:off x="904240" y="1503680"/>
            <a:ext cx="10119360" cy="1938992"/>
          </a:xfrm>
          <a:prstGeom prst="rect">
            <a:avLst/>
          </a:prstGeom>
          <a:noFill/>
        </p:spPr>
        <p:txBody>
          <a:bodyPr wrap="square" rtlCol="0">
            <a:spAutoFit/>
          </a:bodyPr>
          <a:lstStyle/>
          <a:p>
            <a:r>
              <a:rPr lang="el-GR" sz="2400" b="1" dirty="0" err="1" smtClean="0"/>
              <a:t>Γκέγκερς</a:t>
            </a:r>
            <a:r>
              <a:rPr lang="el-GR" sz="2400" b="1" dirty="0" smtClean="0"/>
              <a:t> &amp; </a:t>
            </a:r>
            <a:r>
              <a:rPr lang="el-GR" sz="2400" b="1" dirty="0" err="1" smtClean="0"/>
              <a:t>Γιάλμαρ</a:t>
            </a:r>
            <a:r>
              <a:rPr lang="el-GR" sz="2400" b="1" dirty="0" smtClean="0"/>
              <a:t>:</a:t>
            </a:r>
            <a:r>
              <a:rPr lang="el-GR" sz="2400" dirty="0" smtClean="0"/>
              <a:t>. Ο </a:t>
            </a:r>
            <a:r>
              <a:rPr lang="el-GR" sz="2400" dirty="0" err="1" smtClean="0"/>
              <a:t>Γκέγκερς</a:t>
            </a:r>
            <a:r>
              <a:rPr lang="el-GR" sz="2400" dirty="0" smtClean="0"/>
              <a:t> προσπαθεί μάταια να πείσει τον </a:t>
            </a:r>
            <a:r>
              <a:rPr lang="el-GR" sz="2400" dirty="0" err="1" smtClean="0"/>
              <a:t>Γιάλμαρ</a:t>
            </a:r>
            <a:r>
              <a:rPr lang="el-GR" sz="2400" dirty="0" smtClean="0"/>
              <a:t> για την ηθική του ανωτερότητα και να του εμφυσήσει την ιδέα ότι η αλήθεια θα έπρεπε όχι να τον καταβάλλει, αλλά να τον εξυψώσει ηθικά και με πνεύμα μεγαλοψυχίας να συνεχίσει την οικογενειακή του ζωή στηριγμένος, στο εξής, σε γερές βάσεις. </a:t>
            </a:r>
            <a:endParaRPr lang="el-GR" sz="2400" dirty="0"/>
          </a:p>
        </p:txBody>
      </p:sp>
      <p:sp>
        <p:nvSpPr>
          <p:cNvPr id="8" name="7 - Θέση αριθμού διαφάνειας"/>
          <p:cNvSpPr>
            <a:spLocks noGrp="1"/>
          </p:cNvSpPr>
          <p:nvPr>
            <p:ph type="sldNum" sz="quarter" idx="12"/>
          </p:nvPr>
        </p:nvSpPr>
        <p:spPr/>
        <p:txBody>
          <a:bodyPr/>
          <a:lstStyle/>
          <a:p>
            <a:pPr rtl="0"/>
            <a:fld id="{0FF54DE5-C571-48E8-A5BC-B369434E2F44}" type="slidenum">
              <a:rPr lang="el-GR" noProof="0" smtClean="0"/>
              <a:pPr rtl="0"/>
              <a:t>8</a:t>
            </a:fld>
            <a:endParaRPr lang="el-GR" noProof="0" dirty="0"/>
          </a:p>
        </p:txBody>
      </p:sp>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Συγκρούσεις </a:t>
            </a:r>
            <a:r>
              <a:rPr lang="en-US" dirty="0" smtClean="0"/>
              <a:t>IV</a:t>
            </a:r>
            <a:endParaRPr lang="el-GR" dirty="0"/>
          </a:p>
        </p:txBody>
      </p:sp>
      <p:pic>
        <p:nvPicPr>
          <p:cNvPr id="6" name="5 - Θέση περιεχομένου" descr="images 8.jpg"/>
          <p:cNvPicPr>
            <a:picLocks noGrp="1" noChangeAspect="1"/>
          </p:cNvPicPr>
          <p:nvPr>
            <p:ph idx="1"/>
          </p:nvPr>
        </p:nvPicPr>
        <p:blipFill>
          <a:blip r:embed="rId2" cstate="print"/>
          <a:stretch>
            <a:fillRect/>
          </a:stretch>
        </p:blipFill>
        <p:spPr>
          <a:xfrm>
            <a:off x="7172960" y="1635760"/>
            <a:ext cx="3799840" cy="2316480"/>
          </a:xfrm>
        </p:spPr>
      </p:pic>
      <p:sp>
        <p:nvSpPr>
          <p:cNvPr id="4" name="3 - Θέση κειμένου"/>
          <p:cNvSpPr>
            <a:spLocks noGrp="1"/>
          </p:cNvSpPr>
          <p:nvPr>
            <p:ph type="body" sz="half" idx="2"/>
          </p:nvPr>
        </p:nvSpPr>
        <p:spPr>
          <a:xfrm>
            <a:off x="1104900" y="1600200"/>
            <a:ext cx="5702300" cy="4038600"/>
          </a:xfrm>
        </p:spPr>
        <p:txBody>
          <a:bodyPr>
            <a:normAutofit/>
          </a:bodyPr>
          <a:lstStyle/>
          <a:p>
            <a:pPr algn="just"/>
            <a:r>
              <a:rPr lang="el-GR" sz="2400" b="1" dirty="0" err="1" smtClean="0"/>
              <a:t>Γιάλμαρ</a:t>
            </a:r>
            <a:r>
              <a:rPr lang="el-GR" sz="2400" b="1" dirty="0" smtClean="0"/>
              <a:t> &amp; </a:t>
            </a:r>
            <a:r>
              <a:rPr lang="el-GR" sz="2400" b="1" dirty="0" err="1" smtClean="0"/>
              <a:t>Έντβιγκ</a:t>
            </a:r>
            <a:r>
              <a:rPr lang="el-GR" sz="2400" b="1" dirty="0" smtClean="0"/>
              <a:t>: </a:t>
            </a:r>
            <a:r>
              <a:rPr lang="el-GR" sz="2400" dirty="0" smtClean="0"/>
              <a:t>Γνωρίζοντας πλέον ότι η </a:t>
            </a:r>
            <a:r>
              <a:rPr lang="el-GR" sz="2400" dirty="0" err="1" smtClean="0"/>
              <a:t>Έντβιγκ</a:t>
            </a:r>
            <a:r>
              <a:rPr lang="el-GR" sz="2400" dirty="0" smtClean="0"/>
              <a:t> δεν είναι κόρη του, ο </a:t>
            </a:r>
            <a:r>
              <a:rPr lang="el-GR" sz="2400" dirty="0" err="1" smtClean="0"/>
              <a:t>Γιάλμαρ</a:t>
            </a:r>
            <a:r>
              <a:rPr lang="el-GR" sz="2400" dirty="0" smtClean="0"/>
              <a:t> φέρεται με σκληρότητα απέναντί της. Δεν θέλει ούτε να την βλέπει. </a:t>
            </a:r>
          </a:p>
          <a:p>
            <a:pPr algn="just"/>
            <a:r>
              <a:rPr lang="el-GR" sz="2400" dirty="0" smtClean="0"/>
              <a:t>Εκείνη που τον υπεραγαπά μοιάζει σαστισμένη και δεν μπορεί να καταλάβει το κίνητρο αυτής της συμπεριφοράς. Αυτή η οικογενειακή σύγκρουση θα οδηγήσει στην τραγωδία.</a:t>
            </a:r>
          </a:p>
          <a:p>
            <a:endParaRPr lang="el-GR" sz="2400" dirty="0"/>
          </a:p>
        </p:txBody>
      </p:sp>
      <p:pic>
        <p:nvPicPr>
          <p:cNvPr id="5122" name="Picture 2" descr="ÎÏÎ¿ÏÎ­Î»ÎµÏÎ¼Î± ÎµÎ¹ÎºÏÎ½Î±Ï Î³Î¹Î± ÎÎÎÎÎÎÎ£ ÎÎÎ ÎÎÎ¡ÎÎÎ ÎÎ ÎÎ"/>
          <p:cNvPicPr>
            <a:picLocks noChangeAspect="1" noChangeArrowheads="1"/>
          </p:cNvPicPr>
          <p:nvPr/>
        </p:nvPicPr>
        <p:blipFill>
          <a:blip r:embed="rId3" cstate="print"/>
          <a:srcRect/>
          <a:stretch>
            <a:fillRect/>
          </a:stretch>
        </p:blipFill>
        <p:spPr bwMode="auto">
          <a:xfrm>
            <a:off x="7172960" y="3942080"/>
            <a:ext cx="3799839" cy="2357120"/>
          </a:xfrm>
          <a:prstGeom prst="rect">
            <a:avLst/>
          </a:prstGeom>
          <a:noFill/>
        </p:spPr>
      </p:pic>
      <p:sp>
        <p:nvSpPr>
          <p:cNvPr id="7" name="6 - Θέση αριθμού διαφάνειας"/>
          <p:cNvSpPr>
            <a:spLocks noGrp="1"/>
          </p:cNvSpPr>
          <p:nvPr>
            <p:ph type="sldNum" sz="quarter" idx="12"/>
          </p:nvPr>
        </p:nvSpPr>
        <p:spPr/>
        <p:txBody>
          <a:bodyPr/>
          <a:lstStyle/>
          <a:p>
            <a:pPr rtl="0"/>
            <a:fld id="{0FF54DE5-C571-48E8-A5BC-B369434E2F44}" type="slidenum">
              <a:rPr lang="el-GR" noProof="0" smtClean="0"/>
              <a:pPr rtl="0"/>
              <a:t>9</a:t>
            </a:fld>
            <a:endParaRPr lang="el-GR" noProof="0" dirty="0"/>
          </a:p>
        </p:txBody>
      </p:sp>
    </p:spTree>
  </p:cSld>
  <p:clrMapOvr>
    <a:masterClrMapping/>
  </p:clrMapOvr>
  <p:transition spd="med">
    <p:wedge/>
  </p:transition>
  <p:timing>
    <p:tnLst>
      <p:par>
        <p:cTn id="1" dur="indefinite" restart="never" nodeType="tmRoot"/>
      </p:par>
    </p:tnLst>
  </p:timing>
</p:sld>
</file>

<file path=ppt/theme/theme1.xml><?xml version="1.0" encoding="utf-8"?>
<a:theme xmlns:a="http://schemas.openxmlformats.org/drawingml/2006/main" name="tf03431380">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_9411646_TF03431380_TF03431380" id="{856076FB-12A4-41CA-A0E0-E0A93572E056}" vid="{AE29B9E4-3226-42B4-A682-6BC5B733C8E4}"/>
    </a:ext>
  </a:extLst>
</a:theme>
</file>

<file path=ppt/theme/theme2.xml><?xml version="1.0" encoding="utf-8"?>
<a:theme xmlns:a="http://schemas.openxmlformats.org/drawingml/2006/main" name="Θέμα του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themeOverride>
</file>

<file path=ppt/theme/themeOverride2.xml><?xml version="1.0" encoding="utf-8"?>
<a:themeOverride xmlns:a="http://schemas.openxmlformats.org/drawingml/2006/main">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themeOverride>
</file>

<file path=ppt/theme/themeOverride3.xml><?xml version="1.0" encoding="utf-8"?>
<a:themeOverride xmlns:a="http://schemas.openxmlformats.org/drawingml/2006/main">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
  <TotalTime>0</TotalTime>
  <Words>2065</Words>
  <Application>Microsoft Office PowerPoint</Application>
  <PresentationFormat>Προσαρμογή</PresentationFormat>
  <Paragraphs>134</Paragraphs>
  <Slides>26</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tf03431380</vt:lpstr>
      <vt:lpstr>ΘΕΑΤΡΙΚΗ ΠΑΙΔΕΙΑ</vt:lpstr>
      <vt:lpstr>Αναλυση τησ θεατρικησ  παραστασησ: «Η Αγριοπαπια» του Ίψεν</vt:lpstr>
      <vt:lpstr>Ταυτότητα του θεατρικού έργου</vt:lpstr>
      <vt:lpstr>Υπόθεση</vt:lpstr>
      <vt:lpstr>Μορφολογικά γνωρίσματα</vt:lpstr>
      <vt:lpstr>Συγκρούσεις I</vt:lpstr>
      <vt:lpstr>Συγκρούσεις II</vt:lpstr>
      <vt:lpstr>Συγκρούσεις III</vt:lpstr>
      <vt:lpstr>Συγκρούσεις IV</vt:lpstr>
      <vt:lpstr>Χαρακτήρες I  </vt:lpstr>
      <vt:lpstr>Χαρακτήρες II</vt:lpstr>
      <vt:lpstr>Χαρακτήρες III</vt:lpstr>
      <vt:lpstr>Χαρακτήρες IV</vt:lpstr>
      <vt:lpstr>Ταυτότητα παράστασης</vt:lpstr>
      <vt:lpstr>Σκηνοθετική άποψη</vt:lpstr>
      <vt:lpstr>Υποκριτική</vt:lpstr>
      <vt:lpstr>Σκηνογραφία</vt:lpstr>
      <vt:lpstr>Μουσική</vt:lpstr>
      <vt:lpstr>Ιδεολογική ανάλυση Ι </vt:lpstr>
      <vt:lpstr>Ιδεολογική ανάλυση ΙΙ</vt:lpstr>
      <vt:lpstr>Ιδεολογική ανάλυση ΙΙΙ</vt:lpstr>
      <vt:lpstr>Αισθητική</vt:lpstr>
      <vt:lpstr>Αποτίμηση της σχέσης κειμένου και παράστασης </vt:lpstr>
      <vt:lpstr>Η πρόσληψη από το κοινό </vt:lpstr>
      <vt:lpstr>ΒΙΒΛΙΟΓΡΑΦΙΚΕΣ ΑΝΑΦΟΡΕΣ </vt:lpstr>
      <vt:lpstr>Ευχαριστούμε για την προσοχή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2018-03-30T17:05:04Z</dcterms:created>
  <dcterms:modified xsi:type="dcterms:W3CDTF">2018-09-21T17:18:29Z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