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7"/>
  </p:notesMasterIdLst>
  <p:handoutMasterIdLst>
    <p:handoutMasterId r:id="rId18"/>
  </p:handoutMasterIdLst>
  <p:sldIdLst>
    <p:sldId id="289" r:id="rId5"/>
    <p:sldId id="256" r:id="rId6"/>
    <p:sldId id="291" r:id="rId7"/>
    <p:sldId id="282" r:id="rId8"/>
    <p:sldId id="281" r:id="rId9"/>
    <p:sldId id="284" r:id="rId10"/>
    <p:sldId id="285" r:id="rId11"/>
    <p:sldId id="287" r:id="rId12"/>
    <p:sldId id="286" r:id="rId13"/>
    <p:sldId id="288" r:id="rId14"/>
    <p:sldId id="277" r:id="rId15"/>
    <p:sldId id="290" r:id="rId16"/>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υντάκτης" initials="Σ"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35" autoAdjust="0"/>
    <p:restoredTop sz="94660" autoAdjust="0"/>
  </p:normalViewPr>
  <p:slideViewPr>
    <p:cSldViewPr snapToGrid="0" showGuides="1">
      <p:cViewPr>
        <p:scale>
          <a:sx n="75" d="100"/>
          <a:sy n="75" d="100"/>
        </p:scale>
        <p:origin x="-931" y="-365"/>
      </p:cViewPr>
      <p:guideLst>
        <p:guide orient="horz" pos="2160"/>
        <p:guide pos="3840"/>
      </p:guideLst>
    </p:cSldViewPr>
  </p:slideViewPr>
  <p:outlineViewPr>
    <p:cViewPr>
      <p:scale>
        <a:sx n="33" d="100"/>
        <a:sy n="33" d="100"/>
      </p:scale>
      <p:origin x="240" y="1642"/>
    </p:cViewPr>
  </p:outlineViewPr>
  <p:notesTextViewPr>
    <p:cViewPr>
      <p:scale>
        <a:sx n="1" d="1"/>
        <a:sy n="1" d="1"/>
      </p:scale>
      <p:origin x="0" y="0"/>
    </p:cViewPr>
  </p:notesTextViewPr>
  <p:notesViewPr>
    <p:cSldViewPr snapToGrid="0" showGuides="1">
      <p:cViewPr varScale="1">
        <p:scale>
          <a:sx n="67" d="100"/>
          <a:sy n="67" d="100"/>
        </p:scale>
        <p:origin x="-3120" y="-77"/>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dirty="0"/>
          </a:p>
        </p:txBody>
      </p:sp>
      <p:sp>
        <p:nvSpPr>
          <p:cNvPr id="3" name="Σύμβολο κράτησης θέσης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r>
              <a:rPr lang="el-GR" dirty="0" smtClean="0"/>
              <a:t>​</a:t>
            </a:r>
            <a:fld id="{DB0CA7CC-FD5A-4ACE-A180-A90DBA267154}" type="datetime1">
              <a:rPr lang="el-GR" smtClean="0"/>
              <a:pPr algn="r" rtl="0"/>
              <a:t>17/9/2018</a:t>
            </a:fld>
            <a:r>
              <a:rPr lang="el-GR" dirty="0" smtClean="0"/>
              <a:t>​</a:t>
            </a:r>
            <a:endParaRPr lang="el-GR" dirty="0"/>
          </a:p>
        </p:txBody>
      </p:sp>
      <p:sp>
        <p:nvSpPr>
          <p:cNvPr id="4" name="Σύμβολο κράτησης θέσης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dirty="0"/>
          </a:p>
        </p:txBody>
      </p:sp>
      <p:sp>
        <p:nvSpPr>
          <p:cNvPr id="5" name="Σύμβολο κράτησης θέσης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el-GR" smtClean="0"/>
              <a:pPr algn="r" rtl="0"/>
              <a:t>‹#›</a:t>
            </a:fld>
            <a:endParaRPr lang="el-GR" dirty="0"/>
          </a:p>
        </p:txBody>
      </p:sp>
    </p:spTree>
    <p:extLst>
      <p:ext uri="{BB962C8B-B14F-4D97-AF65-F5344CB8AC3E}">
        <p14:creationId xmlns=""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Σύμβολο κράτησης θέσης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l-GR" noProof="0" dirty="0"/>
          </a:p>
        </p:txBody>
      </p:sp>
      <p:sp>
        <p:nvSpPr>
          <p:cNvPr id="3" name="Σύμβολο κράτησης θέσης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91D86D22-ED5B-4D0B-AEEE-2CB450FCC502}" type="datetime1">
              <a:rPr lang="el-GR" smtClean="0"/>
              <a:pPr/>
              <a:t>17/9/2018</a:t>
            </a:fld>
            <a:endParaRPr lang="el-GR" dirty="0"/>
          </a:p>
        </p:txBody>
      </p:sp>
      <p:sp>
        <p:nvSpPr>
          <p:cNvPr id="4" name="Σύμβολο κράτησης θέσης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Σύμβολο κράτησης θέσης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Σύμβολο κράτησης θέσης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l-GR" noProof="0" dirty="0"/>
          </a:p>
        </p:txBody>
      </p:sp>
      <p:sp>
        <p:nvSpPr>
          <p:cNvPr id="7" name="Σύμβολο κράτησης θέσης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el-GR" smtClean="0"/>
              <a:pPr/>
              <a:t>‹#›</a:t>
            </a:fld>
            <a:endParaRPr lang="el-GR" dirty="0"/>
          </a:p>
        </p:txBody>
      </p:sp>
    </p:spTree>
    <p:extLst>
      <p:ext uri="{BB962C8B-B14F-4D97-AF65-F5344CB8AC3E}">
        <p14:creationId xmlns=""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0A3C37BE-C303-496D-B5CD-85F2937540FC}" type="slidenum">
              <a:rPr lang="el-GR" smtClean="0"/>
              <a:pPr/>
              <a:t>2</a:t>
            </a:fld>
            <a:endParaRPr lang="el-GR" dirty="0"/>
          </a:p>
        </p:txBody>
      </p:sp>
    </p:spTree>
    <p:extLst>
      <p:ext uri="{BB962C8B-B14F-4D97-AF65-F5344CB8AC3E}">
        <p14:creationId xmlns="" xmlns:p14="http://schemas.microsoft.com/office/powerpoint/2010/main" val="457416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0A3C37BE-C303-496D-B5CD-85F2937540FC}" type="slidenum">
              <a:rPr lang="el-GR" smtClean="0"/>
              <a:pPr/>
              <a:t>7</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el-GR" smtClean="0"/>
              <a:t>Kλικ για επεξεργασία του τίτλου</a:t>
            </a:r>
            <a:endParaRPr lang="el-GR" noProof="0" dirty="0"/>
          </a:p>
        </p:txBody>
      </p:sp>
      <p:sp>
        <p:nvSpPr>
          <p:cNvPr id="3" name="Υπότιτλος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smtClean="0"/>
              <a:t>Κάντε κλικ για να επεξεργαστείτε τον υπότιτλο του υποδείγματος</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DAB89501-09F2-4147-87B3-DA05791C24EE}" type="datetime1">
              <a:rPr lang="el-GR" smtClean="0"/>
              <a:pPr/>
              <a:t>17/9/2018</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pic>
        <p:nvPicPr>
          <p:cNvPr id="11" name="Εικόνα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 xmlns:p14="http://schemas.microsoft.com/office/powerpoint/2010/main" val="1659756515"/>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smtClean="0"/>
              <a:t>Kλικ για επεξεργασία του τίτλου</a:t>
            </a:r>
            <a:endParaRPr lang="el-GR" noProof="0" dirty="0"/>
          </a:p>
        </p:txBody>
      </p:sp>
      <p:sp>
        <p:nvSpPr>
          <p:cNvPr id="3" name="Σύμβολο κράτησης θέσης εικόνας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l-GR" noProof="0" smtClean="0"/>
              <a:t>Κάντε κλικ στο εικονίδιο για να προσθέσετε μια εικόνα</a:t>
            </a:r>
            <a:endParaRPr lang="el-GR" noProof="0" dirty="0"/>
          </a:p>
        </p:txBody>
      </p:sp>
      <p:sp>
        <p:nvSpPr>
          <p:cNvPr id="4" name="Σύμβολο κράτησης θέσης κειμένου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smtClean="0"/>
              <a:t>Kλικ για επεξεργασία των στυλ του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CED6A7D3-AAAF-48FD-A142-0473801BD895}" type="datetime1">
              <a:rPr lang="el-GR" smtClean="0"/>
              <a:pPr/>
              <a:t>17/9/2018</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769637093"/>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ατακόρυφου κειμένου 2"/>
          <p:cNvSpPr>
            <a:spLocks noGrp="1"/>
          </p:cNvSpPr>
          <p:nvPr>
            <p:ph type="body" orient="vert" idx="1"/>
          </p:nvPr>
        </p:nvSpPr>
        <p:spPr/>
        <p:txBody>
          <a:bodyPr vert="eaVert"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FB4F81FD-2219-4710-9BD6-EA268C36691A}" type="datetime1">
              <a:rPr lang="el-GR" smtClean="0"/>
              <a:pPr/>
              <a:t>17/9/2018</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2012076707"/>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9372600" y="365125"/>
            <a:ext cx="1714500" cy="5811838"/>
          </a:xfrm>
        </p:spPr>
        <p:txBody>
          <a:bodyPr vert="eaVert"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ατακόρυφου κειμένου 2"/>
          <p:cNvSpPr>
            <a:spLocks noGrp="1"/>
          </p:cNvSpPr>
          <p:nvPr>
            <p:ph type="body" orient="vert" idx="1"/>
          </p:nvPr>
        </p:nvSpPr>
        <p:spPr>
          <a:xfrm>
            <a:off x="1104900" y="365125"/>
            <a:ext cx="8098896" cy="5811838"/>
          </a:xfrm>
        </p:spPr>
        <p:txBody>
          <a:bodyPr vert="eaVert"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5E190909-5CFB-4875-B082-7706799D52CC}" type="datetime1">
              <a:rPr lang="el-GR" smtClean="0"/>
              <a:pPr/>
              <a:t>17/9/2018</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grpSp>
        <p:nvGrpSpPr>
          <p:cNvPr id="7" name="Ομάδα 6"/>
          <p:cNvGrpSpPr/>
          <p:nvPr/>
        </p:nvGrpSpPr>
        <p:grpSpPr>
          <a:xfrm rot="5400000">
            <a:off x="6514047" y="3228843"/>
            <a:ext cx="5632704" cy="84403"/>
            <a:chOff x="1073150" y="1219201"/>
            <a:chExt cx="10058400" cy="63125"/>
          </a:xfrm>
        </p:grpSpPr>
        <p:cxnSp>
          <p:nvCxnSpPr>
            <p:cNvPr id="8" name="Ευθεία γραμμή σύνδεσης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Ευθεία γραμμή σύνδεσης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445927127"/>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idx="1"/>
          </p:nvPr>
        </p:nvSpPr>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98FAB57B-FFD5-42C5-9B67-2D2FC752100A}" type="datetime1">
              <a:rPr lang="el-GR" smtClean="0"/>
              <a:pPr/>
              <a:t>17/9/2018</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3786876825"/>
      </p:ext>
    </p:extLst>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Διαφάνεια τίτλου με εικόνα">
    <p:spTree>
      <p:nvGrpSpPr>
        <p:cNvPr id="1" name=""/>
        <p:cNvGrpSpPr/>
        <p:nvPr/>
      </p:nvGrpSpPr>
      <p:grpSpPr>
        <a:xfrm>
          <a:off x="0" y="0"/>
          <a:ext cx="0" cy="0"/>
          <a:chOff x="0" y="0"/>
          <a:chExt cx="0" cy="0"/>
        </a:xfrm>
      </p:grpSpPr>
      <p:grpSp>
        <p:nvGrpSpPr>
          <p:cNvPr id="13" name="Ομάδα 12"/>
          <p:cNvGrpSpPr/>
          <p:nvPr/>
        </p:nvGrpSpPr>
        <p:grpSpPr>
          <a:xfrm rot="10800000">
            <a:off x="0" y="5645510"/>
            <a:ext cx="12192000" cy="63125"/>
            <a:chOff x="507492" y="1501519"/>
            <a:chExt cx="8129016" cy="63125"/>
          </a:xfrm>
        </p:grpSpPr>
        <p:cxnSp>
          <p:nvCxnSpPr>
            <p:cNvPr id="17" name="Ευθεία γραμμή σύνδεσης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Ομάδα 13"/>
          <p:cNvGrpSpPr/>
          <p:nvPr/>
        </p:nvGrpSpPr>
        <p:grpSpPr>
          <a:xfrm>
            <a:off x="0" y="1143000"/>
            <a:ext cx="12192000" cy="63125"/>
            <a:chOff x="507492" y="1501519"/>
            <a:chExt cx="8129016" cy="63125"/>
          </a:xfrm>
        </p:grpSpPr>
        <p:cxnSp>
          <p:nvCxnSpPr>
            <p:cNvPr id="15" name="Ευθεία γραμμή σύνδεσης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Ευθεία γραμμή σύνδεσης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Ορθογώνιο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8" name="Ορθογώνιο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sp>
        <p:nvSpPr>
          <p:cNvPr id="2" name="Τίτλος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el-GR" smtClean="0"/>
              <a:t>Kλικ για επεξεργασία του τίτλου</a:t>
            </a:r>
            <a:endParaRPr lang="el-GR" noProof="0" dirty="0"/>
          </a:p>
        </p:txBody>
      </p:sp>
      <p:sp>
        <p:nvSpPr>
          <p:cNvPr id="3" name="Υπότιτλος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l-GR" noProof="0" smtClean="0"/>
              <a:t>Κάντε κλικ για να επεξεργαστείτε τον υπότιτλο του υποδείγματος</a:t>
            </a:r>
            <a:endParaRPr lang="el-GR" noProof="0" dirty="0"/>
          </a:p>
        </p:txBody>
      </p:sp>
      <p:pic>
        <p:nvPicPr>
          <p:cNvPr id="10" name="Εικόνα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 xmlns:a14="http://schemas.microsoft.com/office/drawing/2010/main">
                  <a14:imgLayer r:embed="rId3">
                    <a14:imgEffect>
                      <a14:saturation sat="30000"/>
                    </a14:imgEffect>
                  </a14:imgLayer>
                </a14:imgProps>
              </a:ext>
              <a:ext uri="{28A0092B-C50C-407E-A947-70E740481C1C}">
                <a14:useLocalDpi xmlns="" xmlns:a14="http://schemas.microsoft.com/office/drawing/2010/main" val="0"/>
              </a:ext>
            </a:extLst>
          </a:blip>
          <a:srcRect/>
          <a:stretch/>
        </p:blipFill>
        <p:spPr>
          <a:xfrm>
            <a:off x="1325880" y="0"/>
            <a:ext cx="1747524" cy="2292094"/>
          </a:xfrm>
          <a:prstGeom prst="rect">
            <a:avLst/>
          </a:prstGeom>
        </p:spPr>
      </p:pic>
      <p:sp>
        <p:nvSpPr>
          <p:cNvPr id="11" name="Σύμβολο κράτησης θέσης εικόνας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el-GR" noProof="0" smtClean="0"/>
              <a:t>Κάντε κλικ στο εικονίδιο για να προσθέσετε μια εικόνα</a:t>
            </a:r>
            <a:endParaRPr lang="el-GR" noProof="0" dirty="0"/>
          </a:p>
        </p:txBody>
      </p:sp>
      <p:sp>
        <p:nvSpPr>
          <p:cNvPr id="19" name="Κείμενο οδηγιών"/>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el-GR" sz="1200" b="1" i="1" noProof="0" dirty="0" smtClean="0">
                <a:latin typeface="Arial" pitchFamily="34" charset="0"/>
                <a:cs typeface="Arial" pitchFamily="34" charset="0"/>
              </a:rPr>
              <a:t>ΣΗΜΕΙΩΣΗ:</a:t>
            </a:r>
          </a:p>
          <a:p>
            <a:pPr rtl="0"/>
            <a:r>
              <a:rPr lang="el-GR" sz="1200" i="1" noProof="0" dirty="0" smtClean="0">
                <a:latin typeface="Arial" pitchFamily="34" charset="0"/>
                <a:cs typeface="Arial" pitchFamily="34" charset="0"/>
              </a:rPr>
              <a:t>Για να αλλάξετε την εικόνα σε αυτή τη διαφάνεια, επιλέξτε την εικόνα και διαγράψτε τη. Στη συνέχεια, κάντε κλικ στο εικονίδιο "Εικόνες" στο σύμβολο κράτησης θέσης για να εισαγάγετε τη δική σας εικόνα.</a:t>
            </a:r>
            <a:endParaRPr lang="el-GR" sz="1200" i="1" noProof="0" dirty="0">
              <a:latin typeface="Arial" pitchFamily="34" charset="0"/>
              <a:cs typeface="Arial" pitchFamily="34" charset="0"/>
            </a:endParaRPr>
          </a:p>
        </p:txBody>
      </p:sp>
    </p:spTree>
    <p:extLst>
      <p:ext uri="{BB962C8B-B14F-4D97-AF65-F5344CB8AC3E}">
        <p14:creationId xmlns="" xmlns:p14="http://schemas.microsoft.com/office/powerpoint/2010/main" val="2673943605"/>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grpSp>
        <p:nvGrpSpPr>
          <p:cNvPr id="8" name="Ομάδα 7"/>
          <p:cNvGrpSpPr/>
          <p:nvPr/>
        </p:nvGrpSpPr>
        <p:grpSpPr>
          <a:xfrm>
            <a:off x="0" y="2514600"/>
            <a:ext cx="12192000" cy="3194035"/>
            <a:chOff x="647402" y="2514600"/>
            <a:chExt cx="10838688" cy="3194035"/>
          </a:xfrm>
        </p:grpSpPr>
        <p:grpSp>
          <p:nvGrpSpPr>
            <p:cNvPr id="9" name="Ομάδα 8"/>
            <p:cNvGrpSpPr/>
            <p:nvPr/>
          </p:nvGrpSpPr>
          <p:grpSpPr>
            <a:xfrm>
              <a:off x="647402" y="2514600"/>
              <a:ext cx="10838688" cy="63125"/>
              <a:chOff x="507492" y="1501519"/>
              <a:chExt cx="8129016" cy="63125"/>
            </a:xfrm>
          </p:grpSpPr>
          <p:cxnSp>
            <p:nvCxnSpPr>
              <p:cNvPr id="14" name="Ευθεία γραμμή σύνδεσης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Ευθεία γραμμή σύνδεσης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Ορθογώνιο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grpSp>
          <p:nvGrpSpPr>
            <p:cNvPr id="11" name="Ομάδα 10"/>
            <p:cNvGrpSpPr/>
            <p:nvPr/>
          </p:nvGrpSpPr>
          <p:grpSpPr>
            <a:xfrm rot="10800000">
              <a:off x="647402" y="5645510"/>
              <a:ext cx="10838688" cy="63125"/>
              <a:chOff x="507492" y="1501519"/>
              <a:chExt cx="8129016" cy="63125"/>
            </a:xfrm>
          </p:grpSpPr>
          <p:cxnSp>
            <p:nvCxnSpPr>
              <p:cNvPr id="12" name="Ευθεία γραμμή σύνδεσης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Τίτλος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el-GR" smtClean="0"/>
              <a:t>Kλικ για επεξεργασία του τίτλου</a:t>
            </a:r>
            <a:endParaRPr lang="el-GR" noProof="0" dirty="0"/>
          </a:p>
        </p:txBody>
      </p:sp>
      <p:sp>
        <p:nvSpPr>
          <p:cNvPr id="3" name="Σύμβολο κράτησης θέσης κειμένου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el-GR" noProof="0" smtClean="0"/>
              <a:t>Kλικ για επεξεργασία των στυλ του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06AECFC2-62BB-418E-A66C-0057DA5114C0}" type="datetime1">
              <a:rPr lang="el-GR" smtClean="0"/>
              <a:pPr/>
              <a:t>17/9/2018</a:t>
            </a:fld>
            <a:endParaRPr lang="el-GR" dirty="0"/>
          </a:p>
        </p:txBody>
      </p:sp>
      <p:sp>
        <p:nvSpPr>
          <p:cNvPr id="5" name="Σύμβολο κράτησης θέσης υποσέλιδου 4"/>
          <p:cNvSpPr>
            <a:spLocks noGrp="1"/>
          </p:cNvSpPr>
          <p:nvPr>
            <p:ph type="ftr" sz="quarter" idx="11"/>
          </p:nvPr>
        </p:nvSpPr>
        <p:spPr/>
        <p:txBody>
          <a:bodyPr rtlCol="0"/>
          <a:lstStyle/>
          <a:p>
            <a:pPr rtl="0"/>
            <a:endParaRPr lang="el-GR" noProof="0" dirty="0"/>
          </a:p>
        </p:txBody>
      </p:sp>
      <p:sp>
        <p:nvSpPr>
          <p:cNvPr id="6" name="Σύμβολο κράτησης θέσης αριθμού διαφάνειας 5"/>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pic>
        <p:nvPicPr>
          <p:cNvPr id="7" name="Εικόνα 6"/>
          <p:cNvPicPr>
            <a:picLocks noChangeAspect="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 xmlns:p14="http://schemas.microsoft.com/office/powerpoint/2010/main" val="3602678805"/>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περιεχομένου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5" name="Σύμβολο κράτησης θέσης ημερομηνίας 4"/>
          <p:cNvSpPr>
            <a:spLocks noGrp="1"/>
          </p:cNvSpPr>
          <p:nvPr>
            <p:ph type="dt" sz="half" idx="10"/>
          </p:nvPr>
        </p:nvSpPr>
        <p:spPr/>
        <p:txBody>
          <a:bodyPr rtlCol="0"/>
          <a:lstStyle>
            <a:lvl1pPr>
              <a:defRPr/>
            </a:lvl1pPr>
          </a:lstStyle>
          <a:p>
            <a:fld id="{3528657C-F947-41BC-8FFF-E24DDFC9C9D5}" type="datetime1">
              <a:rPr lang="el-GR" smtClean="0"/>
              <a:pPr/>
              <a:t>17/9/2018</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3527791066"/>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κειμένου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smtClean="0"/>
              <a:t>Kλικ για επεξεργασία των στυλ του υποδείγματος</a:t>
            </a:r>
          </a:p>
        </p:txBody>
      </p:sp>
      <p:sp>
        <p:nvSpPr>
          <p:cNvPr id="4" name="Σύμβολο κράτησης θέσης περιεχομένου 3"/>
          <p:cNvSpPr>
            <a:spLocks noGrp="1"/>
          </p:cNvSpPr>
          <p:nvPr>
            <p:ph sz="half" idx="2"/>
          </p:nvPr>
        </p:nvSpPr>
        <p:spPr>
          <a:xfrm>
            <a:off x="1104900" y="2424112"/>
            <a:ext cx="4919472" cy="3748088"/>
          </a:xfrm>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5" name="Σύμβολο κράτησης θέσης κειμένου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l-GR" noProof="0" smtClean="0"/>
              <a:t>Kλικ για επεξεργασία των στυλ του υποδείγματος</a:t>
            </a:r>
          </a:p>
        </p:txBody>
      </p:sp>
      <p:sp>
        <p:nvSpPr>
          <p:cNvPr id="6" name="Σύμβολο κράτησης θέσης περιεχομένου 5"/>
          <p:cNvSpPr>
            <a:spLocks noGrp="1"/>
          </p:cNvSpPr>
          <p:nvPr>
            <p:ph sz="quarter" idx="4"/>
          </p:nvPr>
        </p:nvSpPr>
        <p:spPr>
          <a:xfrm>
            <a:off x="6166110" y="2424112"/>
            <a:ext cx="4919472" cy="3748088"/>
          </a:xfrm>
        </p:spPr>
        <p:txBody>
          <a:bodyPr rtlCol="0"/>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7" name="Σύμβολο κράτησης θέσης ημερομηνίας 6"/>
          <p:cNvSpPr>
            <a:spLocks noGrp="1"/>
          </p:cNvSpPr>
          <p:nvPr>
            <p:ph type="dt" sz="half" idx="10"/>
          </p:nvPr>
        </p:nvSpPr>
        <p:spPr/>
        <p:txBody>
          <a:bodyPr rtlCol="0"/>
          <a:lstStyle>
            <a:lvl1pPr>
              <a:defRPr/>
            </a:lvl1pPr>
          </a:lstStyle>
          <a:p>
            <a:fld id="{1ACEC576-A9DA-4D57-9F66-2FBAB1457D42}" type="datetime1">
              <a:rPr lang="el-GR" smtClean="0"/>
              <a:pPr/>
              <a:t>17/9/2018</a:t>
            </a:fld>
            <a:endParaRPr lang="el-GR" dirty="0"/>
          </a:p>
        </p:txBody>
      </p:sp>
      <p:sp>
        <p:nvSpPr>
          <p:cNvPr id="8" name="Σύμβολο κράτησης θέσης υποσέλιδου 7"/>
          <p:cNvSpPr>
            <a:spLocks noGrp="1"/>
          </p:cNvSpPr>
          <p:nvPr>
            <p:ph type="ftr" sz="quarter" idx="11"/>
          </p:nvPr>
        </p:nvSpPr>
        <p:spPr/>
        <p:txBody>
          <a:bodyPr rtlCol="0"/>
          <a:lstStyle/>
          <a:p>
            <a:pPr rtl="0"/>
            <a:endParaRPr lang="el-GR" noProof="0" dirty="0"/>
          </a:p>
        </p:txBody>
      </p:sp>
      <p:sp>
        <p:nvSpPr>
          <p:cNvPr id="9" name="Σύμβολο κράτησης θέσης αριθμού διαφάνειας 8"/>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3971016106"/>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rtl="0">
              <a:defRPr/>
            </a:lvl1pPr>
          </a:lstStyle>
          <a:p>
            <a:pPr rtl="0"/>
            <a:r>
              <a:rPr lang="el-GR" smtClean="0"/>
              <a:t>Kλικ για επεξεργασία του τίτλου</a:t>
            </a:r>
            <a:endParaRPr lang="el-GR" noProof="0" dirty="0"/>
          </a:p>
        </p:txBody>
      </p:sp>
      <p:sp>
        <p:nvSpPr>
          <p:cNvPr id="3" name="Σύμβολο κράτησης θέσης ημερομηνίας 2"/>
          <p:cNvSpPr>
            <a:spLocks noGrp="1"/>
          </p:cNvSpPr>
          <p:nvPr>
            <p:ph type="dt" sz="half" idx="10"/>
          </p:nvPr>
        </p:nvSpPr>
        <p:spPr/>
        <p:txBody>
          <a:bodyPr rtlCol="0"/>
          <a:lstStyle>
            <a:lvl1pPr>
              <a:defRPr/>
            </a:lvl1pPr>
          </a:lstStyle>
          <a:p>
            <a:fld id="{FD354C99-59CC-4DCE-A772-3D2768C3BB0A}" type="datetime1">
              <a:rPr lang="el-GR" smtClean="0"/>
              <a:pPr/>
              <a:t>17/9/2018</a:t>
            </a:fld>
            <a:endParaRPr lang="el-GR" dirty="0"/>
          </a:p>
        </p:txBody>
      </p:sp>
      <p:sp>
        <p:nvSpPr>
          <p:cNvPr id="4" name="Σύμβολο κράτησης θέσης υποσέλιδου 3"/>
          <p:cNvSpPr>
            <a:spLocks noGrp="1"/>
          </p:cNvSpPr>
          <p:nvPr>
            <p:ph type="ftr" sz="quarter" idx="11"/>
          </p:nvPr>
        </p:nvSpPr>
        <p:spPr/>
        <p:txBody>
          <a:bodyPr rtlCol="0"/>
          <a:lstStyle/>
          <a:p>
            <a:pPr rtl="0"/>
            <a:endParaRPr lang="el-GR" noProof="0" dirty="0"/>
          </a:p>
        </p:txBody>
      </p:sp>
      <p:sp>
        <p:nvSpPr>
          <p:cNvPr id="5" name="Σύμβολο κράτησης θέσης αριθμού διαφάνειας 4"/>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1758111529"/>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2" name="Σύμβολο κράτησης θέσης ημερομηνίας 1"/>
          <p:cNvSpPr>
            <a:spLocks noGrp="1"/>
          </p:cNvSpPr>
          <p:nvPr>
            <p:ph type="dt" sz="half" idx="10"/>
          </p:nvPr>
        </p:nvSpPr>
        <p:spPr/>
        <p:txBody>
          <a:bodyPr rtlCol="0"/>
          <a:lstStyle>
            <a:lvl1pPr>
              <a:defRPr/>
            </a:lvl1pPr>
          </a:lstStyle>
          <a:p>
            <a:fld id="{91ABD2BA-EA29-4B4F-B505-DA3764A55C4A}" type="datetime1">
              <a:rPr lang="el-GR" smtClean="0"/>
              <a:pPr/>
              <a:t>17/9/2018</a:t>
            </a:fld>
            <a:endParaRPr lang="el-GR" dirty="0"/>
          </a:p>
        </p:txBody>
      </p:sp>
      <p:sp>
        <p:nvSpPr>
          <p:cNvPr id="3" name="Σύμβολο κράτησης θέσης υποσέλιδου 2"/>
          <p:cNvSpPr>
            <a:spLocks noGrp="1"/>
          </p:cNvSpPr>
          <p:nvPr>
            <p:ph type="ftr" sz="quarter" idx="11"/>
          </p:nvPr>
        </p:nvSpPr>
        <p:spPr/>
        <p:txBody>
          <a:bodyPr rtlCol="0"/>
          <a:lstStyle/>
          <a:p>
            <a:pPr rtl="0"/>
            <a:endParaRPr lang="el-GR" noProof="0" dirty="0"/>
          </a:p>
        </p:txBody>
      </p:sp>
      <p:sp>
        <p:nvSpPr>
          <p:cNvPr id="4" name="Σύμβολο κράτησης θέσης αριθμού διαφάνειας 3"/>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302416926"/>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nchor="b"/>
          <a:lstStyle>
            <a:lvl1pPr algn="l" rtl="0">
              <a:defRPr sz="3200"/>
            </a:lvl1pPr>
          </a:lstStyle>
          <a:p>
            <a:pPr rtl="0"/>
            <a:r>
              <a:rPr lang="el-GR" smtClean="0"/>
              <a:t>Kλικ για επεξεργασία του τίτλου</a:t>
            </a:r>
            <a:endParaRPr lang="el-GR" noProof="0" dirty="0"/>
          </a:p>
        </p:txBody>
      </p:sp>
      <p:sp>
        <p:nvSpPr>
          <p:cNvPr id="3" name="Σύμβολο κράτησης θέσης περιεχομένου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l-GR" noProof="0" smtClean="0"/>
              <a:t>Kλικ για επεξεργασία των στυλ του υποδείγματος</a:t>
            </a:r>
          </a:p>
          <a:p>
            <a:pPr lvl="1" rtl="0"/>
            <a:r>
              <a:rPr lang="el-GR" noProof="0" smtClean="0"/>
              <a:t>Δεύτερου επιπέδου</a:t>
            </a:r>
          </a:p>
          <a:p>
            <a:pPr lvl="2" rtl="0"/>
            <a:r>
              <a:rPr lang="el-GR" noProof="0" smtClean="0"/>
              <a:t>Τρίτου επιπέδου</a:t>
            </a:r>
          </a:p>
          <a:p>
            <a:pPr lvl="3" rtl="0"/>
            <a:r>
              <a:rPr lang="el-GR" noProof="0" smtClean="0"/>
              <a:t>Τέταρτου επιπέδου</a:t>
            </a:r>
          </a:p>
          <a:p>
            <a:pPr lvl="4" rtl="0"/>
            <a:r>
              <a:rPr lang="el-GR" noProof="0" smtClean="0"/>
              <a:t>Πέμπτου επιπέδου</a:t>
            </a:r>
            <a:endParaRPr lang="el-GR" noProof="0" dirty="0"/>
          </a:p>
        </p:txBody>
      </p:sp>
      <p:sp>
        <p:nvSpPr>
          <p:cNvPr id="4" name="Σύμβολο κράτησης θέσης κειμένου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l-GR" noProof="0" smtClean="0"/>
              <a:t>Kλικ για επεξεργασία των στυλ του υποδείγματος</a:t>
            </a:r>
          </a:p>
        </p:txBody>
      </p:sp>
      <p:sp>
        <p:nvSpPr>
          <p:cNvPr id="5" name="Σύμβολο κράτησης θέσης ημερομηνίας 4"/>
          <p:cNvSpPr>
            <a:spLocks noGrp="1"/>
          </p:cNvSpPr>
          <p:nvPr>
            <p:ph type="dt" sz="half" idx="10"/>
          </p:nvPr>
        </p:nvSpPr>
        <p:spPr/>
        <p:txBody>
          <a:bodyPr rtlCol="0"/>
          <a:lstStyle>
            <a:lvl1pPr>
              <a:defRPr/>
            </a:lvl1pPr>
          </a:lstStyle>
          <a:p>
            <a:fld id="{A4BFD963-CD90-4283-BAAB-99FD94BBEA43}" type="datetime1">
              <a:rPr lang="el-GR" smtClean="0"/>
              <a:pPr/>
              <a:t>17/9/2018</a:t>
            </a:fld>
            <a:endParaRPr lang="el-GR" dirty="0"/>
          </a:p>
        </p:txBody>
      </p:sp>
      <p:sp>
        <p:nvSpPr>
          <p:cNvPr id="6" name="Σύμβολο κράτησης θέσης υποσέλιδου 5"/>
          <p:cNvSpPr>
            <a:spLocks noGrp="1"/>
          </p:cNvSpPr>
          <p:nvPr>
            <p:ph type="ftr" sz="quarter" idx="11"/>
          </p:nvPr>
        </p:nvSpPr>
        <p:spPr/>
        <p:txBody>
          <a:bodyPr rtlCol="0"/>
          <a:lstStyle/>
          <a:p>
            <a:pPr rtl="0"/>
            <a:endParaRPr lang="el-GR" noProof="0" dirty="0"/>
          </a:p>
        </p:txBody>
      </p:sp>
      <p:sp>
        <p:nvSpPr>
          <p:cNvPr id="7" name="Σύμβολο κράτησης θέσης αριθμού διαφάνειας 6"/>
          <p:cNvSpPr>
            <a:spLocks noGrp="1"/>
          </p:cNvSpPr>
          <p:nvPr>
            <p:ph type="sldNum" sz="quarter" idx="12"/>
          </p:nvPr>
        </p:nvSpPr>
        <p:spPr/>
        <p:txBody>
          <a:bodyPr rtlCol="0"/>
          <a:lstStyle/>
          <a:p>
            <a:pPr rtl="0"/>
            <a:fld id="{0FF54DE5-C571-48E8-A5BC-B369434E2F44}" type="slidenum">
              <a:rPr lang="el-GR" noProof="0" smtClean="0"/>
              <a:pPr rtl="0"/>
              <a:t>‹#›</a:t>
            </a:fld>
            <a:endParaRPr lang="el-GR" noProof="0" dirty="0"/>
          </a:p>
        </p:txBody>
      </p:sp>
    </p:spTree>
    <p:extLst>
      <p:ext uri="{BB962C8B-B14F-4D97-AF65-F5344CB8AC3E}">
        <p14:creationId xmlns="" xmlns:p14="http://schemas.microsoft.com/office/powerpoint/2010/main" val="3769764688"/>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Σύμβολο κράτησης θέσης τίτλου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el-GR" dirty="0" smtClean="0"/>
              <a:t>Στυλ κύριου τίτλου</a:t>
            </a:r>
            <a:endParaRPr lang="el-GR" noProof="0" dirty="0"/>
          </a:p>
        </p:txBody>
      </p:sp>
      <p:sp>
        <p:nvSpPr>
          <p:cNvPr id="3" name="Σύμβολο κράτησης θέσης κειμένου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a:p>
            <a:pPr lvl="5" rtl="0"/>
            <a:r>
              <a:rPr lang="el-GR" noProof="0" dirty="0"/>
              <a:t>Έκτου επιπέδου</a:t>
            </a:r>
          </a:p>
          <a:p>
            <a:pPr lvl="6" rtl="0"/>
            <a:r>
              <a:rPr lang="el-GR" noProof="0" dirty="0"/>
              <a:t>Έβδομου επιπέδου</a:t>
            </a:r>
          </a:p>
          <a:p>
            <a:pPr lvl="7" rtl="0"/>
            <a:r>
              <a:rPr lang="el-GR" noProof="0" dirty="0"/>
              <a:t>Όγδοου επιπέδου</a:t>
            </a:r>
          </a:p>
          <a:p>
            <a:pPr lvl="8" rtl="0"/>
            <a:r>
              <a:rPr lang="el-GR" noProof="0" dirty="0"/>
              <a:t>Ένατου επιπέδου</a:t>
            </a:r>
          </a:p>
        </p:txBody>
      </p:sp>
      <p:sp>
        <p:nvSpPr>
          <p:cNvPr id="4" name="Σύμβολο κράτησης θέσης ημερομηνίας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CAE602A4-6B0E-4E9A-8714-9F2CA78C9895}" type="datetime1">
              <a:rPr lang="el-GR" smtClean="0"/>
              <a:pPr/>
              <a:t>17/9/2018</a:t>
            </a:fld>
            <a:endParaRPr lang="el-GR" dirty="0"/>
          </a:p>
        </p:txBody>
      </p:sp>
      <p:sp>
        <p:nvSpPr>
          <p:cNvPr id="5" name="Σύμβολο κράτησης θέσης υποσέλιδου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el-GR" noProof="0" dirty="0"/>
          </a:p>
        </p:txBody>
      </p:sp>
      <p:sp>
        <p:nvSpPr>
          <p:cNvPr id="6" name="Σύμβολο κράτησης θέσης αριθμού διαφάνειας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el-GR" smtClean="0"/>
              <a:pPr/>
              <a:t>‹#›</a:t>
            </a:fld>
            <a:endParaRPr lang="el-GR" dirty="0"/>
          </a:p>
        </p:txBody>
      </p:sp>
      <p:grpSp>
        <p:nvGrpSpPr>
          <p:cNvPr id="15" name="Ομάδα 14"/>
          <p:cNvGrpSpPr/>
          <p:nvPr/>
        </p:nvGrpSpPr>
        <p:grpSpPr>
          <a:xfrm>
            <a:off x="1103376" y="1219201"/>
            <a:ext cx="9985248" cy="84403"/>
            <a:chOff x="1073150" y="1219201"/>
            <a:chExt cx="10058400" cy="63125"/>
          </a:xfrm>
        </p:grpSpPr>
        <p:cxnSp>
          <p:nvCxnSpPr>
            <p:cNvPr id="13" name="Ευθεία γραμμή σύνδεσης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Ευθεία γραμμή σύνδεσης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p:wipe dir="d"/>
  </p:transition>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Εκπαιδευτικη</a:t>
            </a:r>
            <a:r>
              <a:rPr lang="el-GR" dirty="0" smtClean="0"/>
              <a:t> </a:t>
            </a:r>
            <a:r>
              <a:rPr lang="el-GR" dirty="0" err="1" smtClean="0"/>
              <a:t>νευροεπιστημη</a:t>
            </a:r>
            <a:endParaRPr lang="el-GR" dirty="0"/>
          </a:p>
        </p:txBody>
      </p:sp>
      <p:sp>
        <p:nvSpPr>
          <p:cNvPr id="3" name="2 - Θέση κειμένου"/>
          <p:cNvSpPr>
            <a:spLocks noGrp="1"/>
          </p:cNvSpPr>
          <p:nvPr>
            <p:ph type="body" idx="1"/>
          </p:nvPr>
        </p:nvSpPr>
        <p:spPr/>
        <p:txBody>
          <a:bodyPr>
            <a:normAutofit/>
          </a:bodyPr>
          <a:lstStyle/>
          <a:p>
            <a:r>
              <a:rPr lang="el-GR" sz="1800" b="1" dirty="0" smtClean="0"/>
              <a:t>Διδάσκουσα</a:t>
            </a:r>
            <a:r>
              <a:rPr lang="en-US" sz="1800" b="1" dirty="0" smtClean="0"/>
              <a:t>: </a:t>
            </a:r>
            <a:r>
              <a:rPr lang="el-GR" sz="1800" b="1" dirty="0" smtClean="0"/>
              <a:t>Δρ. Μαριέττα Παπαδάτου-Παστού</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a:t>
            </a:fld>
            <a:endParaRPr lang="el-GR" noProof="0" dirty="0"/>
          </a:p>
        </p:txBody>
      </p:sp>
      <p:sp>
        <p:nvSpPr>
          <p:cNvPr id="5" name="4 - TextBox"/>
          <p:cNvSpPr txBox="1"/>
          <p:nvPr/>
        </p:nvSpPr>
        <p:spPr>
          <a:xfrm>
            <a:off x="3992880" y="6035040"/>
            <a:ext cx="4754880" cy="461665"/>
          </a:xfrm>
          <a:prstGeom prst="rect">
            <a:avLst/>
          </a:prstGeom>
          <a:noFill/>
        </p:spPr>
        <p:txBody>
          <a:bodyPr wrap="square" rtlCol="0">
            <a:spAutoFit/>
          </a:bodyPr>
          <a:lstStyle/>
          <a:p>
            <a:pPr algn="ctr"/>
            <a:r>
              <a:rPr lang="el-GR" sz="2400" dirty="0" smtClean="0"/>
              <a:t>ΑΘΗΝΑ 2018</a:t>
            </a:r>
            <a:endParaRPr lang="el-GR" sz="2400" dirty="0"/>
          </a:p>
        </p:txBody>
      </p:sp>
      <p:sp>
        <p:nvSpPr>
          <p:cNvPr id="6" name="5 - TextBox"/>
          <p:cNvSpPr txBox="1"/>
          <p:nvPr/>
        </p:nvSpPr>
        <p:spPr>
          <a:xfrm>
            <a:off x="2885440" y="1330960"/>
            <a:ext cx="8463280" cy="830997"/>
          </a:xfrm>
          <a:prstGeom prst="rect">
            <a:avLst/>
          </a:prstGeom>
          <a:noFill/>
        </p:spPr>
        <p:txBody>
          <a:bodyPr wrap="square" rtlCol="0">
            <a:spAutoFit/>
          </a:bodyPr>
          <a:lstStyle/>
          <a:p>
            <a:r>
              <a:rPr lang="el-GR" sz="2400" dirty="0" smtClean="0"/>
              <a:t>ΕΘΝΙΚΟ ΚΑΠΟΔΙΣΤΡΙΑΚΟ ΠΑΝΕΠΙΣΤΗΜΙΟ ΑΘΗΝΩΝ</a:t>
            </a:r>
          </a:p>
          <a:p>
            <a:r>
              <a:rPr lang="el-GR" sz="2400" dirty="0" smtClean="0"/>
              <a:t>ΠΑΙΔΑΓΩΓΙΚΟ ΤΜΗΜΑ ΔΗΜΟΤΙΚΗΣ ΕΚΠΑΙΔΕΥΣΗΣ</a:t>
            </a:r>
            <a:endParaRPr lang="el-GR" sz="2400" dirty="0"/>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Προγράμματα παρέμβασης για επικοινωνία και μάθηση</a:t>
            </a:r>
            <a:endParaRPr lang="el-GR" dirty="0"/>
          </a:p>
        </p:txBody>
      </p:sp>
      <p:sp>
        <p:nvSpPr>
          <p:cNvPr id="3" name="2 - Θέση περιεχομένου"/>
          <p:cNvSpPr>
            <a:spLocks noGrp="1"/>
          </p:cNvSpPr>
          <p:nvPr>
            <p:ph sz="half" idx="1"/>
          </p:nvPr>
        </p:nvSpPr>
        <p:spPr>
          <a:xfrm>
            <a:off x="731520" y="1452880"/>
            <a:ext cx="9946640" cy="2092959"/>
          </a:xfrm>
        </p:spPr>
        <p:txBody>
          <a:bodyPr>
            <a:normAutofit lnSpcReduction="10000"/>
          </a:bodyPr>
          <a:lstStyle/>
          <a:p>
            <a:r>
              <a:rPr lang="el-GR" sz="2200" dirty="0" smtClean="0"/>
              <a:t>Η καλύτερη δυνατότητα επικοινωνίας, στα άτομα με σύνδρομο </a:t>
            </a:r>
            <a:r>
              <a:rPr lang="el-GR" sz="2200" dirty="0" err="1" smtClean="0"/>
              <a:t>Rett</a:t>
            </a:r>
            <a:r>
              <a:rPr lang="el-GR" sz="2200" dirty="0" smtClean="0"/>
              <a:t>, βασίζεται στο βλέμμα και στη μιμητική, αφού παρουσιάζουν σοβαρές δυσκολίες στην έκφραση, στην ομιλία και στην κινητικότητα.</a:t>
            </a:r>
          </a:p>
          <a:p>
            <a:r>
              <a:rPr lang="el-GR" sz="2200" dirty="0" smtClean="0"/>
              <a:t>Οι παρεμβάσεις που γίνονται αφορούν προγράμματα ενίσχυσης των επικοινωνιακών δεξιοτήτων με χρήση επικοινωνιακών βοηθημάτων και διακρίνονται σε τρεις κατηγορίες:</a:t>
            </a:r>
          </a:p>
        </p:txBody>
      </p:sp>
      <p:pic>
        <p:nvPicPr>
          <p:cNvPr id="7" name="6 - Θέση περιεχομένου" descr="rett8.jpg"/>
          <p:cNvPicPr>
            <a:picLocks noGrp="1" noChangeAspect="1"/>
          </p:cNvPicPr>
          <p:nvPr>
            <p:ph sz="half" idx="2"/>
          </p:nvPr>
        </p:nvPicPr>
        <p:blipFill>
          <a:blip r:embed="rId2" cstate="print"/>
          <a:stretch>
            <a:fillRect/>
          </a:stretch>
        </p:blipFill>
        <p:spPr>
          <a:xfrm>
            <a:off x="6319520" y="3393440"/>
            <a:ext cx="4257040" cy="2651760"/>
          </a:xfrm>
        </p:spPr>
      </p:pic>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10</a:t>
            </a:fld>
            <a:endParaRPr lang="el-GR" noProof="0" dirty="0"/>
          </a:p>
        </p:txBody>
      </p:sp>
      <p:sp>
        <p:nvSpPr>
          <p:cNvPr id="9" name="8 - TextBox"/>
          <p:cNvSpPr txBox="1"/>
          <p:nvPr/>
        </p:nvSpPr>
        <p:spPr>
          <a:xfrm>
            <a:off x="792480" y="3637280"/>
            <a:ext cx="5933440" cy="1785104"/>
          </a:xfrm>
          <a:prstGeom prst="rect">
            <a:avLst/>
          </a:prstGeom>
          <a:noFill/>
        </p:spPr>
        <p:txBody>
          <a:bodyPr wrap="square" rtlCol="0">
            <a:spAutoFit/>
          </a:bodyPr>
          <a:lstStyle/>
          <a:p>
            <a:r>
              <a:rPr lang="el-GR" sz="2200" dirty="0" smtClean="0"/>
              <a:t>α) οι μη τεχνολογικές μέθοδοι</a:t>
            </a:r>
            <a:r>
              <a:rPr lang="en-US" sz="2200" dirty="0" smtClean="0"/>
              <a:t>,</a:t>
            </a:r>
            <a:endParaRPr lang="el-GR" sz="2200" dirty="0" smtClean="0"/>
          </a:p>
          <a:p>
            <a:pPr>
              <a:buFont typeface="Wingdings" pitchFamily="2" charset="2"/>
              <a:buChar char="§"/>
            </a:pPr>
            <a:endParaRPr lang="el-GR" sz="2200" dirty="0" smtClean="0"/>
          </a:p>
          <a:p>
            <a:r>
              <a:rPr lang="el-GR" sz="2200" dirty="0" smtClean="0"/>
              <a:t>β) οι μέθοδοι χαμηλής τεχνολογίας</a:t>
            </a:r>
            <a:r>
              <a:rPr lang="en-US" sz="2200" dirty="0" smtClean="0"/>
              <a:t> </a:t>
            </a:r>
            <a:r>
              <a:rPr lang="el-GR" sz="2200" dirty="0" smtClean="0"/>
              <a:t>και</a:t>
            </a:r>
          </a:p>
          <a:p>
            <a:endParaRPr lang="el-GR" sz="2200" dirty="0" smtClean="0"/>
          </a:p>
          <a:p>
            <a:r>
              <a:rPr lang="el-GR" sz="2200" dirty="0" smtClean="0"/>
              <a:t>γ) οι μέθοδοι υψηλής τεχνολογίας.</a:t>
            </a:r>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97280" y="660400"/>
            <a:ext cx="9988302" cy="888682"/>
          </a:xfrm>
        </p:spPr>
        <p:txBody>
          <a:bodyPr>
            <a:normAutofit/>
          </a:bodyPr>
          <a:lstStyle/>
          <a:p>
            <a:r>
              <a:rPr lang="el-GR" dirty="0" smtClean="0"/>
              <a:t>Προγράμματα παρέμβασης για επικοινωνία και μάθηση (συνέχεια)</a:t>
            </a:r>
            <a:br>
              <a:rPr lang="el-GR" dirty="0" smtClean="0"/>
            </a:br>
            <a:endParaRPr lang="el-GR" dirty="0"/>
          </a:p>
        </p:txBody>
      </p:sp>
      <p:sp>
        <p:nvSpPr>
          <p:cNvPr id="3" name="2 - Θέση περιεχομένου"/>
          <p:cNvSpPr>
            <a:spLocks noGrp="1"/>
          </p:cNvSpPr>
          <p:nvPr>
            <p:ph idx="1"/>
          </p:nvPr>
        </p:nvSpPr>
        <p:spPr>
          <a:xfrm>
            <a:off x="1127760" y="1493520"/>
            <a:ext cx="10190480" cy="4582160"/>
          </a:xfrm>
        </p:spPr>
        <p:txBody>
          <a:bodyPr>
            <a:noAutofit/>
          </a:bodyPr>
          <a:lstStyle/>
          <a:p>
            <a:pPr>
              <a:buNone/>
            </a:pPr>
            <a:r>
              <a:rPr lang="el-GR" sz="2200" dirty="0" smtClean="0"/>
              <a:t>Α1. Οι χειρονομίες και τα νοήματα, η δείξη με το βλέμμα ή και το κεφάλι, το ναι/όχι, οι εικόνες ή και τα γραφήματα</a:t>
            </a:r>
            <a:r>
              <a:rPr lang="en-US" sz="2200" dirty="0" smtClean="0"/>
              <a:t> </a:t>
            </a:r>
            <a:r>
              <a:rPr lang="el-GR" sz="2200" smtClean="0"/>
              <a:t>με δυνατότητα </a:t>
            </a:r>
            <a:r>
              <a:rPr lang="el-GR" sz="2200" dirty="0" smtClean="0"/>
              <a:t>επιλογής σε δραστηριότητες αλληλουχίας και αντικειμένων για επικοινωνιακή ανταλλαγή.</a:t>
            </a:r>
          </a:p>
          <a:p>
            <a:pPr>
              <a:buNone/>
            </a:pPr>
            <a:r>
              <a:rPr lang="el-GR" sz="2200" dirty="0" smtClean="0"/>
              <a:t>Α2. Τα συστήματα εικόνων και συμβόλων όπως: Picture Exchange </a:t>
            </a:r>
            <a:r>
              <a:rPr lang="el-GR" sz="2200" dirty="0" err="1" smtClean="0"/>
              <a:t>Communication</a:t>
            </a:r>
            <a:r>
              <a:rPr lang="el-GR" sz="2200" dirty="0" smtClean="0"/>
              <a:t> </a:t>
            </a:r>
            <a:r>
              <a:rPr lang="el-GR" sz="2200" dirty="0" err="1" smtClean="0"/>
              <a:t>System</a:t>
            </a:r>
            <a:r>
              <a:rPr lang="el-GR" sz="2200" dirty="0" smtClean="0"/>
              <a:t> (PECS), </a:t>
            </a:r>
            <a:r>
              <a:rPr lang="el-GR" sz="2200" dirty="0" err="1" smtClean="0"/>
              <a:t>Braille</a:t>
            </a:r>
            <a:r>
              <a:rPr lang="el-GR" sz="2200" dirty="0" smtClean="0"/>
              <a:t> και </a:t>
            </a:r>
            <a:r>
              <a:rPr lang="el-GR" sz="2200" dirty="0" err="1" smtClean="0"/>
              <a:t>Moon</a:t>
            </a:r>
            <a:r>
              <a:rPr lang="el-GR" sz="2200" dirty="0" smtClean="0"/>
              <a:t>, οι ιδιόχειροι πίνακες επικοινωνίας, τα προγράμματα δραστηριοτήτων και τα βιβλία επικοινωνίας.</a:t>
            </a:r>
          </a:p>
          <a:p>
            <a:pPr>
              <a:buNone/>
            </a:pPr>
            <a:r>
              <a:rPr lang="el-GR" sz="2200" dirty="0" smtClean="0"/>
              <a:t>Β. Οι δείκτες που προσαρμόζονται στο κεφάλι, τα επικοινωνιακά βοηθήματα παραγωγής φωνής και οι συσκευές δημιουργίας λόγου.</a:t>
            </a:r>
          </a:p>
          <a:p>
            <a:pPr>
              <a:buNone/>
            </a:pPr>
            <a:r>
              <a:rPr lang="el-GR" sz="2200" dirty="0" smtClean="0"/>
              <a:t>Γ. Οι ηλεκτρονικοί υπολογιστές και τα ειδικά εκπαιδευτικά λογισμικά από γονείς και φροντιστές, αφού αποτελούν πηγές εύρεσης πολλών εικόνων και ενισχύουν τη μάθηση.</a:t>
            </a:r>
          </a:p>
        </p:txBody>
      </p:sp>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11</a:t>
            </a:fld>
            <a:endParaRPr lang="el-GR" noProof="0" dirty="0"/>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b="1" cap="none" dirty="0" smtClean="0">
                <a:solidFill>
                  <a:srgbClr val="514843"/>
                </a:solidFill>
              </a:rPr>
              <a:t>Ευχαριστώ για την προσοχή σας!</a:t>
            </a:r>
            <a:endParaRPr lang="el-GR" dirty="0"/>
          </a:p>
        </p:txBody>
      </p:sp>
      <p:sp>
        <p:nvSpPr>
          <p:cNvPr id="3" name="2 - Υπότιτλος"/>
          <p:cNvSpPr>
            <a:spLocks noGrp="1"/>
          </p:cNvSpPr>
          <p:nvPr>
            <p:ph type="subTitle" idx="1"/>
          </p:nvPr>
        </p:nvSpPr>
        <p:spPr/>
        <p:txBody>
          <a:bodyPr/>
          <a:lstStyle/>
          <a:p>
            <a:endParaRPr lang="el-GR" dirty="0"/>
          </a:p>
        </p:txBody>
      </p:sp>
      <p:pic>
        <p:nvPicPr>
          <p:cNvPr id="5" name="4 - Θέση εικόνας" descr="rett3.jpg"/>
          <p:cNvPicPr>
            <a:picLocks noGrp="1" noChangeAspect="1"/>
          </p:cNvPicPr>
          <p:nvPr>
            <p:ph type="pic" sz="quarter" idx="13"/>
          </p:nvPr>
        </p:nvPicPr>
        <p:blipFill>
          <a:blip r:embed="rId3" cstate="print"/>
          <a:srcRect l="2178" r="2178"/>
          <a:stretch>
            <a:fillRect/>
          </a:stretch>
        </p:blipFill>
        <p:spPr/>
      </p:pic>
    </p:spTree>
  </p:cSld>
  <p:clrMapOvr>
    <a:masterClrMapping/>
  </p:clrMapOvr>
  <p:transition spd="med">
    <p:wipe dir="d"/>
    <p:sndAc>
      <p:stSnd>
        <p:snd r:embed="rId2" name="applause.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ctrTitle"/>
          </p:nvPr>
        </p:nvSpPr>
        <p:spPr>
          <a:xfrm>
            <a:off x="1104900" y="2292094"/>
            <a:ext cx="5734050" cy="2219691"/>
          </a:xfrm>
        </p:spPr>
        <p:txBody>
          <a:bodyPr rtlCol="0" anchor="ctr"/>
          <a:lstStyle/>
          <a:p>
            <a:pPr rtl="0"/>
            <a:r>
              <a:rPr lang="el-GR" dirty="0" smtClean="0"/>
              <a:t>ΣΥΝΔΡΟΜΟ </a:t>
            </a:r>
            <a:r>
              <a:rPr lang="en-US" dirty="0" err="1" smtClean="0"/>
              <a:t>Rett</a:t>
            </a:r>
            <a:endParaRPr lang="el-GR" dirty="0"/>
          </a:p>
        </p:txBody>
      </p:sp>
      <p:sp>
        <p:nvSpPr>
          <p:cNvPr id="7" name="Υπότιτλος 6"/>
          <p:cNvSpPr>
            <a:spLocks noGrp="1"/>
          </p:cNvSpPr>
          <p:nvPr>
            <p:ph type="subTitle" idx="1"/>
          </p:nvPr>
        </p:nvSpPr>
        <p:spPr/>
        <p:txBody>
          <a:bodyPr rtlCol="0"/>
          <a:lstStyle/>
          <a:p>
            <a:pPr rtl="0"/>
            <a:r>
              <a:rPr lang="el-GR" b="1" smtClean="0"/>
              <a:t>Συγγραφή/Επιμέλεια</a:t>
            </a:r>
            <a:r>
              <a:rPr lang="en-US" b="1" dirty="0" smtClean="0"/>
              <a:t>: </a:t>
            </a:r>
            <a:r>
              <a:rPr lang="el-GR" b="1" dirty="0" smtClean="0"/>
              <a:t>Γεωργία Κίτσου</a:t>
            </a:r>
            <a:endParaRPr lang="en-US" b="1" dirty="0" smtClean="0"/>
          </a:p>
        </p:txBody>
      </p:sp>
      <p:pic>
        <p:nvPicPr>
          <p:cNvPr id="8" name="7 - Θέση εικόνας" descr="RETT.jpg"/>
          <p:cNvPicPr>
            <a:picLocks noGrp="1" noChangeAspect="1"/>
          </p:cNvPicPr>
          <p:nvPr>
            <p:ph type="pic" sz="quarter" idx="13"/>
          </p:nvPr>
        </p:nvPicPr>
        <p:blipFill>
          <a:blip r:embed="rId3" cstate="print"/>
          <a:srcRect l="8410" r="8410"/>
          <a:stretch>
            <a:fillRect/>
          </a:stretch>
        </p:blipFill>
        <p:spPr>
          <a:xfrm>
            <a:off x="6981063" y="1310656"/>
            <a:ext cx="5210937" cy="4317984"/>
          </a:xfrm>
        </p:spPr>
      </p:pic>
    </p:spTree>
    <p:extLst>
      <p:ext uri="{BB962C8B-B14F-4D97-AF65-F5344CB8AC3E}">
        <p14:creationId xmlns="" xmlns:p14="http://schemas.microsoft.com/office/powerpoint/2010/main" val="1652133998"/>
      </p:ext>
    </p:extLst>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65860" y="441960"/>
            <a:ext cx="9980682" cy="1096962"/>
          </a:xfrm>
        </p:spPr>
        <p:txBody>
          <a:bodyPr/>
          <a:lstStyle/>
          <a:p>
            <a:r>
              <a:rPr lang="el-GR" dirty="0" smtClean="0"/>
              <a:t>Γιατί ονομάζεται Σύνδρομο </a:t>
            </a:r>
            <a:r>
              <a:rPr lang="en-US" dirty="0" smtClean="0"/>
              <a:t>RETT;</a:t>
            </a:r>
            <a:br>
              <a:rPr lang="en-US" dirty="0" smtClean="0"/>
            </a:br>
            <a:endParaRPr lang="el-GR" dirty="0"/>
          </a:p>
        </p:txBody>
      </p:sp>
      <p:pic>
        <p:nvPicPr>
          <p:cNvPr id="5" name="4 - Θέση περιεχομένου" descr="rett1.jpg"/>
          <p:cNvPicPr>
            <a:picLocks noGrp="1" noChangeAspect="1"/>
          </p:cNvPicPr>
          <p:nvPr>
            <p:ph idx="1"/>
          </p:nvPr>
        </p:nvPicPr>
        <p:blipFill>
          <a:blip r:embed="rId2" cstate="print"/>
          <a:stretch>
            <a:fillRect/>
          </a:stretch>
        </p:blipFill>
        <p:spPr>
          <a:xfrm>
            <a:off x="3220720" y="3942080"/>
            <a:ext cx="5659120" cy="2509520"/>
          </a:xfrm>
        </p:spPr>
      </p:pic>
      <p:sp>
        <p:nvSpPr>
          <p:cNvPr id="4" name="3 - Θέση αριθμού διαφάνειας"/>
          <p:cNvSpPr>
            <a:spLocks noGrp="1"/>
          </p:cNvSpPr>
          <p:nvPr>
            <p:ph type="sldNum" sz="quarter" idx="12"/>
          </p:nvPr>
        </p:nvSpPr>
        <p:spPr/>
        <p:txBody>
          <a:bodyPr/>
          <a:lstStyle/>
          <a:p>
            <a:pPr rtl="0"/>
            <a:fld id="{0FF54DE5-C571-48E8-A5BC-B369434E2F44}" type="slidenum">
              <a:rPr lang="el-GR" noProof="0" smtClean="0"/>
              <a:pPr rtl="0"/>
              <a:t>3</a:t>
            </a:fld>
            <a:endParaRPr lang="el-GR" noProof="0" dirty="0"/>
          </a:p>
        </p:txBody>
      </p:sp>
      <p:sp>
        <p:nvSpPr>
          <p:cNvPr id="7" name="6 - TextBox"/>
          <p:cNvSpPr txBox="1"/>
          <p:nvPr/>
        </p:nvSpPr>
        <p:spPr>
          <a:xfrm>
            <a:off x="965200" y="1402080"/>
            <a:ext cx="9895840" cy="2554545"/>
          </a:xfrm>
          <a:prstGeom prst="rect">
            <a:avLst/>
          </a:prstGeom>
          <a:noFill/>
        </p:spPr>
        <p:txBody>
          <a:bodyPr wrap="square" rtlCol="0">
            <a:spAutoFit/>
          </a:bodyPr>
          <a:lstStyle/>
          <a:p>
            <a:pPr>
              <a:buFont typeface="Wingdings" pitchFamily="2" charset="2"/>
              <a:buChar char="§"/>
            </a:pPr>
            <a:r>
              <a:rPr lang="el-GR" sz="2200" dirty="0" smtClean="0"/>
              <a:t>Σύνδρομο είναι μία ομάδα από χαρακτηριστικά που συμβαίνουν μαζί και χαρακτηρίζουν </a:t>
            </a:r>
            <a:r>
              <a:rPr lang="el-GR" sz="2200" dirty="0" smtClean="0"/>
              <a:t>μ</a:t>
            </a:r>
            <a:r>
              <a:rPr lang="el-GR" sz="2200" dirty="0" smtClean="0"/>
              <a:t>ί</a:t>
            </a:r>
            <a:r>
              <a:rPr lang="el-GR" sz="2200" dirty="0" smtClean="0"/>
              <a:t>α </a:t>
            </a:r>
            <a:r>
              <a:rPr lang="el-GR" sz="2200" dirty="0" smtClean="0"/>
              <a:t>παθολογική κατάσταση. </a:t>
            </a:r>
          </a:p>
          <a:p>
            <a:endParaRPr lang="el-GR" sz="2200" dirty="0" smtClean="0"/>
          </a:p>
          <a:p>
            <a:pPr>
              <a:buFont typeface="Wingdings" pitchFamily="2" charset="2"/>
              <a:buChar char="§"/>
            </a:pPr>
            <a:r>
              <a:rPr lang="el-GR" sz="2200" dirty="0" smtClean="0"/>
              <a:t>Το πρότυπο των χαρακτηριστικών που συνδέονται με το σύνδρομο RETT</a:t>
            </a:r>
            <a:r>
              <a:rPr lang="en-US" sz="2200" dirty="0" smtClean="0"/>
              <a:t> </a:t>
            </a:r>
            <a:r>
              <a:rPr lang="el-GR" sz="2200" dirty="0" smtClean="0"/>
              <a:t>εξήγησε πρώτος ο Αυστριακός γιατρός, </a:t>
            </a:r>
            <a:r>
              <a:rPr lang="el-GR" sz="2200" dirty="0" err="1" smtClean="0"/>
              <a:t>Dr</a:t>
            </a:r>
            <a:r>
              <a:rPr lang="el-GR" sz="2200" dirty="0" smtClean="0"/>
              <a:t>. </a:t>
            </a:r>
            <a:r>
              <a:rPr lang="en-US" sz="2200" dirty="0" smtClean="0"/>
              <a:t>Andreas </a:t>
            </a:r>
            <a:r>
              <a:rPr lang="en-US" sz="2200" dirty="0" err="1" smtClean="0"/>
              <a:t>Rett</a:t>
            </a:r>
            <a:r>
              <a:rPr lang="el-GR" sz="2200" dirty="0" smtClean="0"/>
              <a:t>, το 1966, όταν παρατήρησε δύο κορίτσια με παρόμοια κλινική εικόνα στην αίθουσα αναμονής του ιατρείου του.</a:t>
            </a:r>
            <a:endParaRPr lang="el-GR" sz="2200"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Γιατί συμβαίνει το σύνδρομο RETT;</a:t>
            </a:r>
            <a:endParaRPr lang="el-GR" dirty="0"/>
          </a:p>
        </p:txBody>
      </p:sp>
      <p:sp>
        <p:nvSpPr>
          <p:cNvPr id="3" name="2 - Θέση περιεχομένου"/>
          <p:cNvSpPr>
            <a:spLocks noGrp="1"/>
          </p:cNvSpPr>
          <p:nvPr>
            <p:ph sz="half" idx="1"/>
          </p:nvPr>
        </p:nvSpPr>
        <p:spPr>
          <a:xfrm>
            <a:off x="708660" y="1539240"/>
            <a:ext cx="6433820" cy="4780280"/>
          </a:xfrm>
        </p:spPr>
        <p:txBody>
          <a:bodyPr>
            <a:normAutofit lnSpcReduction="10000"/>
          </a:bodyPr>
          <a:lstStyle/>
          <a:p>
            <a:pPr fontAlgn="base"/>
            <a:r>
              <a:rPr lang="el-GR" sz="2200" dirty="0" smtClean="0"/>
              <a:t>Το σύνδρομο RETT έχει γενετική καταγωγή και θεωρείται η δεύτερη πιο κοινή αιτία σοβαρής αναπτυξιακής καθυστέρησης στα κορίτσια μετά το σύνδρομο </a:t>
            </a:r>
            <a:r>
              <a:rPr lang="el-GR" sz="2200" dirty="0" err="1" smtClean="0"/>
              <a:t>Down</a:t>
            </a:r>
            <a:r>
              <a:rPr lang="el-GR" sz="2200" dirty="0" smtClean="0"/>
              <a:t> (&lt;1/10.000 γεννήσεις). </a:t>
            </a:r>
          </a:p>
          <a:p>
            <a:pPr fontAlgn="base"/>
            <a:r>
              <a:rPr lang="el-GR" sz="2200" dirty="0" smtClean="0"/>
              <a:t>Συγκεκριμένα, πρόκειται για μια </a:t>
            </a:r>
            <a:r>
              <a:rPr lang="el-GR" sz="2200" dirty="0" err="1" smtClean="0"/>
              <a:t>νευροαναπτυξιακή</a:t>
            </a:r>
            <a:r>
              <a:rPr lang="el-GR" sz="2200" dirty="0" smtClean="0"/>
              <a:t> διαταραχή που οφείλεται σε μεταλλάξεις</a:t>
            </a:r>
            <a:r>
              <a:rPr lang="en-US" sz="2200" dirty="0" smtClean="0"/>
              <a:t> </a:t>
            </a:r>
            <a:r>
              <a:rPr lang="el-GR" sz="2200" dirty="0" smtClean="0"/>
              <a:t>του γονιδίου ΜeCP2 που βρίσκεται</a:t>
            </a:r>
            <a:r>
              <a:rPr lang="en-US" sz="2200" dirty="0" smtClean="0"/>
              <a:t> </a:t>
            </a:r>
            <a:r>
              <a:rPr lang="el-GR" sz="2200" dirty="0" smtClean="0"/>
              <a:t>στο χρωμόσωμα</a:t>
            </a:r>
            <a:r>
              <a:rPr lang="en-US" sz="2200" dirty="0" smtClean="0"/>
              <a:t> X </a:t>
            </a:r>
            <a:r>
              <a:rPr lang="el-GR" sz="2200" dirty="0" smtClean="0"/>
              <a:t>και είναι υπεύθυνο για την παραγωγή της πρωτεΐνης CpG-2.</a:t>
            </a:r>
          </a:p>
          <a:p>
            <a:pPr fontAlgn="base"/>
            <a:r>
              <a:rPr lang="el-GR" sz="2200" dirty="0" smtClean="0"/>
              <a:t>Η διαταραχή αυτή έχει ως αποτέλεσμα την αναστολή της μεταγραφής, δηλαδή, της βασικής λειτουργίας του γονιδιακού υλικού, παρεμβαίνοντας στη στρατηγική διαφοροποίησης των νευρικών κυττάρων του εγκεφάλου.</a:t>
            </a:r>
          </a:p>
          <a:p>
            <a:endParaRPr lang="el-GR"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4</a:t>
            </a:fld>
            <a:endParaRPr lang="el-GR" noProof="0" dirty="0"/>
          </a:p>
        </p:txBody>
      </p:sp>
      <p:pic>
        <p:nvPicPr>
          <p:cNvPr id="9" name="8 - Θέση περιεχομένου" descr="rett7.jpg"/>
          <p:cNvPicPr>
            <a:picLocks noGrp="1" noChangeAspect="1"/>
          </p:cNvPicPr>
          <p:nvPr>
            <p:ph sz="half" idx="2"/>
          </p:nvPr>
        </p:nvPicPr>
        <p:blipFill>
          <a:blip r:embed="rId2" cstate="print"/>
          <a:stretch>
            <a:fillRect/>
          </a:stretch>
        </p:blipFill>
        <p:spPr>
          <a:xfrm>
            <a:off x="7203440" y="1605280"/>
            <a:ext cx="4612640" cy="4551680"/>
          </a:xfrm>
        </p:spPr>
      </p:pic>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Γιατί συμβαίνει το σύνδρομο RETT; (αναλυτικότερα)</a:t>
            </a:r>
            <a:endParaRPr lang="el-GR" dirty="0"/>
          </a:p>
        </p:txBody>
      </p:sp>
      <p:sp>
        <p:nvSpPr>
          <p:cNvPr id="3" name="2 - Θέση περιεχομένου"/>
          <p:cNvSpPr>
            <a:spLocks noGrp="1"/>
          </p:cNvSpPr>
          <p:nvPr>
            <p:ph sz="half" idx="1"/>
          </p:nvPr>
        </p:nvSpPr>
        <p:spPr>
          <a:xfrm>
            <a:off x="749300" y="1503680"/>
            <a:ext cx="6322060" cy="4968240"/>
          </a:xfrm>
        </p:spPr>
        <p:txBody>
          <a:bodyPr>
            <a:normAutofit fontScale="92500" lnSpcReduction="10000"/>
          </a:bodyPr>
          <a:lstStyle/>
          <a:p>
            <a:r>
              <a:rPr lang="el-GR" sz="2400" dirty="0" smtClean="0"/>
              <a:t>H  εν λόγω πρωτεΐνη εκφράζεται σε υψηλότερες συγκεντρώσεις στους νευρώνες του εγκεφάλου, αλλά όχι στη </a:t>
            </a:r>
            <a:r>
              <a:rPr lang="el-GR" sz="2400" dirty="0" err="1" smtClean="0"/>
              <a:t>γλοία</a:t>
            </a:r>
            <a:r>
              <a:rPr lang="el-GR" sz="2400" dirty="0" smtClean="0"/>
              <a:t>. </a:t>
            </a:r>
          </a:p>
          <a:p>
            <a:r>
              <a:rPr lang="el-GR" sz="2400" dirty="0" smtClean="0"/>
              <a:t>Η χρονική στιγμή έκφρασής της συσχετίζεται με την ωρίμανση του ΚΝΣ, ενώ πρόσφατες μελέτες υποστηρίζουν ότι εμπλέκεται στο σχηματισμό των συνάψεων.</a:t>
            </a:r>
          </a:p>
          <a:p>
            <a:r>
              <a:rPr lang="el-GR" sz="2400" dirty="0" smtClean="0"/>
              <a:t>Αποτέλεσμα της διεργασίας αυτής είναι οι νευρώνες στο σύνδρομο </a:t>
            </a:r>
            <a:r>
              <a:rPr lang="el-GR" sz="2400" dirty="0" err="1" smtClean="0"/>
              <a:t>Rett</a:t>
            </a:r>
            <a:r>
              <a:rPr lang="el-GR" sz="2400" dirty="0" smtClean="0"/>
              <a:t> να αποτελούνται από μικρότερα νευρικά κύτταρα και σημαντικά λιγότερους και κοντότερους </a:t>
            </a:r>
            <a:r>
              <a:rPr lang="el-GR" sz="2400" dirty="0" err="1" smtClean="0"/>
              <a:t>δενδρίτες</a:t>
            </a:r>
            <a:r>
              <a:rPr lang="el-GR" sz="2400" dirty="0" smtClean="0"/>
              <a:t> συγκριτικά με τους φυσιολογικούς. </a:t>
            </a:r>
          </a:p>
          <a:p>
            <a:r>
              <a:rPr lang="el-GR" sz="2400" dirty="0" smtClean="0"/>
              <a:t>Η σοβαρότητα του φαινοτύπου του συνδρόμου </a:t>
            </a:r>
            <a:r>
              <a:rPr lang="el-GR" sz="2400" dirty="0" err="1" smtClean="0"/>
              <a:t>Rett</a:t>
            </a:r>
            <a:r>
              <a:rPr lang="el-GR" sz="2400" dirty="0" smtClean="0"/>
              <a:t> εξαρτάται από τον τύπο και τον βαθμό της μετάλλαξης.</a:t>
            </a:r>
          </a:p>
          <a:p>
            <a:endParaRPr lang="el-GR"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5</a:t>
            </a:fld>
            <a:endParaRPr lang="el-GR" noProof="0" dirty="0"/>
          </a:p>
        </p:txBody>
      </p:sp>
      <p:pic>
        <p:nvPicPr>
          <p:cNvPr id="8" name="7 - Θέση περιεχομένου"/>
          <p:cNvPicPr>
            <a:picLocks noGrp="1"/>
          </p:cNvPicPr>
          <p:nvPr>
            <p:ph sz="half" idx="2"/>
          </p:nvPr>
        </p:nvPicPr>
        <p:blipFill>
          <a:blip r:embed="rId2" cstate="print"/>
          <a:srcRect/>
          <a:stretch>
            <a:fillRect/>
          </a:stretch>
        </p:blipFill>
        <p:spPr bwMode="auto">
          <a:xfrm>
            <a:off x="7203440" y="1574800"/>
            <a:ext cx="4216400" cy="4602480"/>
          </a:xfrm>
          <a:prstGeom prst="rect">
            <a:avLst/>
          </a:prstGeom>
          <a:noFill/>
          <a:ln w="9525">
            <a:noFill/>
            <a:miter lim="800000"/>
            <a:headEnd/>
            <a:tailEnd/>
          </a:ln>
        </p:spPr>
      </p:pic>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054100" y="492760"/>
            <a:ext cx="9980682" cy="1096962"/>
          </a:xfrm>
        </p:spPr>
        <p:txBody>
          <a:bodyPr/>
          <a:lstStyle/>
          <a:p>
            <a:r>
              <a:rPr lang="el-GR" dirty="0" smtClean="0"/>
              <a:t>Πώς γίνεται η διάγνωση του συνδρόμου RETT;</a:t>
            </a:r>
            <a:br>
              <a:rPr lang="el-GR" dirty="0" smtClean="0"/>
            </a:br>
            <a:endParaRPr lang="el-GR" dirty="0"/>
          </a:p>
        </p:txBody>
      </p:sp>
      <p:sp>
        <p:nvSpPr>
          <p:cNvPr id="3" name="2 - Θέση περιεχομένου"/>
          <p:cNvSpPr>
            <a:spLocks noGrp="1"/>
          </p:cNvSpPr>
          <p:nvPr>
            <p:ph sz="half" idx="1"/>
          </p:nvPr>
        </p:nvSpPr>
        <p:spPr>
          <a:xfrm>
            <a:off x="637540" y="1366520"/>
            <a:ext cx="6332220" cy="4953000"/>
          </a:xfrm>
        </p:spPr>
        <p:txBody>
          <a:bodyPr>
            <a:noAutofit/>
          </a:bodyPr>
          <a:lstStyle/>
          <a:p>
            <a:r>
              <a:rPr lang="el-GR" sz="2200" dirty="0" smtClean="0"/>
              <a:t>Η διάγνωση του συνδρόμου γίνεται είτε κλινικά είτε μελετώντας κινήσεις και συμπεριφορές.</a:t>
            </a:r>
          </a:p>
          <a:p>
            <a:r>
              <a:rPr lang="el-GR" sz="2200" dirty="0" smtClean="0"/>
              <a:t>Οι βασικές εξετάσεις αίματος μπορεί να είναι φυσιολογικές, ωστόσο, με μοριακό έλεγχο η γονιδιακή μετάλλαξη ανιχνεύεται στο 80%.</a:t>
            </a:r>
          </a:p>
          <a:p>
            <a:r>
              <a:rPr lang="el-GR" sz="2200" dirty="0" smtClean="0"/>
              <a:t>Το εγκεφαλογράφημα συνήθως δείχνει βραδέα κύματα, ενώ μπορεί να συνυπάρχουν επιληπτικές </a:t>
            </a:r>
            <a:r>
              <a:rPr lang="el-GR" sz="2200" dirty="0" err="1" smtClean="0"/>
              <a:t>εκφορτίσεις</a:t>
            </a:r>
            <a:r>
              <a:rPr lang="el-GR" sz="2200" dirty="0" smtClean="0"/>
              <a:t> (ένδειξη επιληπτικών κρίσεων).</a:t>
            </a:r>
          </a:p>
          <a:p>
            <a:r>
              <a:rPr lang="el-GR" sz="2200" dirty="0" smtClean="0"/>
              <a:t>Η μαγνητική τομογραφία αποκαλύπτει βαθμό συμμετρικής και διάχυτης ατροφίας του φλοιού με επακόλουθη μείωση του πάχους του </a:t>
            </a:r>
            <a:r>
              <a:rPr lang="el-GR" sz="2200" dirty="0" err="1" smtClean="0"/>
              <a:t>μεσολοβίου</a:t>
            </a:r>
            <a:r>
              <a:rPr lang="el-GR" sz="2200" dirty="0" smtClean="0"/>
              <a:t>.</a:t>
            </a:r>
          </a:p>
          <a:p>
            <a:endParaRPr lang="el-GR" sz="2400" dirty="0"/>
          </a:p>
        </p:txBody>
      </p:sp>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6</a:t>
            </a:fld>
            <a:endParaRPr lang="el-GR" noProof="0" dirty="0"/>
          </a:p>
        </p:txBody>
      </p:sp>
      <p:pic>
        <p:nvPicPr>
          <p:cNvPr id="11" name="10 - Θέση περιεχομένου" descr="rett11.gif"/>
          <p:cNvPicPr>
            <a:picLocks noGrp="1" noChangeAspect="1"/>
          </p:cNvPicPr>
          <p:nvPr>
            <p:ph sz="half" idx="2"/>
          </p:nvPr>
        </p:nvPicPr>
        <p:blipFill>
          <a:blip r:embed="rId2" cstate="print"/>
          <a:stretch>
            <a:fillRect/>
          </a:stretch>
        </p:blipFill>
        <p:spPr>
          <a:xfrm>
            <a:off x="6959600" y="1402080"/>
            <a:ext cx="5069840" cy="5039360"/>
          </a:xfrm>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Χαρακτηριστικά (μετά από 6-18 μήνες ενός φυσιολογικού τοκετού)</a:t>
            </a:r>
            <a:endParaRPr lang="el-GR" dirty="0"/>
          </a:p>
        </p:txBody>
      </p:sp>
      <p:sp>
        <p:nvSpPr>
          <p:cNvPr id="3" name="2 - Θέση περιεχομένου"/>
          <p:cNvSpPr>
            <a:spLocks noGrp="1"/>
          </p:cNvSpPr>
          <p:nvPr>
            <p:ph sz="half" idx="1"/>
          </p:nvPr>
        </p:nvSpPr>
        <p:spPr>
          <a:xfrm>
            <a:off x="762000" y="2367280"/>
            <a:ext cx="7640320" cy="2590800"/>
          </a:xfrm>
        </p:spPr>
        <p:txBody>
          <a:bodyPr>
            <a:noAutofit/>
          </a:bodyPr>
          <a:lstStyle/>
          <a:p>
            <a:r>
              <a:rPr lang="el-GR" sz="2200" dirty="0" smtClean="0"/>
              <a:t>Επιβράδυνση της αύξησης της κεφαλής (μικροκεφαλία).</a:t>
            </a:r>
          </a:p>
          <a:p>
            <a:r>
              <a:rPr lang="el-GR" sz="2200" dirty="0" smtClean="0"/>
              <a:t>Απώλεια των προηγούμενων επίκτητων δεξιοτήτων των χεριών και ανάπτυξη </a:t>
            </a:r>
            <a:r>
              <a:rPr lang="el-GR" sz="2200" dirty="0" smtClean="0"/>
              <a:t>στερεοτυπικών </a:t>
            </a:r>
            <a:r>
              <a:rPr lang="el-GR" sz="2200" dirty="0" smtClean="0"/>
              <a:t>κινήσεων. </a:t>
            </a:r>
          </a:p>
          <a:p>
            <a:r>
              <a:rPr lang="el-GR" sz="2200" dirty="0" smtClean="0"/>
              <a:t>Άλλες στερεοτυπίες, όπως</a:t>
            </a:r>
            <a:r>
              <a:rPr lang="en-US" sz="2200" dirty="0" smtClean="0"/>
              <a:t>:</a:t>
            </a:r>
            <a:r>
              <a:rPr lang="el-GR" sz="2200" dirty="0" smtClean="0"/>
              <a:t> τρίξιμο των δοντιών, ανωμαλίες στην αναπνοή και μορφασμοί του στόματος.</a:t>
            </a:r>
          </a:p>
          <a:p>
            <a:r>
              <a:rPr lang="el-GR" sz="2200" dirty="0" smtClean="0"/>
              <a:t>Διαταραχές ύπνου και προοδευτική σκολίωση</a:t>
            </a:r>
            <a:r>
              <a:rPr lang="en-US" sz="2200" dirty="0" smtClean="0"/>
              <a:t>.</a:t>
            </a:r>
            <a:endParaRPr lang="el-GR" sz="2200" dirty="0" smtClean="0"/>
          </a:p>
          <a:p>
            <a:pPr>
              <a:buNone/>
            </a:pPr>
            <a:endParaRPr lang="el-GR" sz="2200" dirty="0" smtClean="0"/>
          </a:p>
        </p:txBody>
      </p:sp>
      <p:pic>
        <p:nvPicPr>
          <p:cNvPr id="10" name="9 - Θέση περιεχομένου" descr="rett9.jpg"/>
          <p:cNvPicPr>
            <a:picLocks noGrp="1" noChangeAspect="1"/>
          </p:cNvPicPr>
          <p:nvPr>
            <p:ph sz="half" idx="2"/>
          </p:nvPr>
        </p:nvPicPr>
        <p:blipFill>
          <a:blip r:embed="rId3" cstate="print"/>
          <a:stretch>
            <a:fillRect/>
          </a:stretch>
        </p:blipFill>
        <p:spPr>
          <a:xfrm>
            <a:off x="8412480" y="2326640"/>
            <a:ext cx="3129280" cy="2794000"/>
          </a:xfrm>
        </p:spPr>
      </p:pic>
      <p:sp>
        <p:nvSpPr>
          <p:cNvPr id="9" name="8 - TextBox"/>
          <p:cNvSpPr txBox="1"/>
          <p:nvPr/>
        </p:nvSpPr>
        <p:spPr>
          <a:xfrm>
            <a:off x="995680" y="1483360"/>
            <a:ext cx="10444480" cy="369332"/>
          </a:xfrm>
          <a:prstGeom prst="rect">
            <a:avLst/>
          </a:prstGeom>
          <a:noFill/>
        </p:spPr>
        <p:txBody>
          <a:bodyPr wrap="square" rtlCol="0">
            <a:spAutoFit/>
          </a:bodyPr>
          <a:lstStyle/>
          <a:p>
            <a:endParaRPr lang="el-GR" dirty="0"/>
          </a:p>
        </p:txBody>
      </p:sp>
      <p:sp>
        <p:nvSpPr>
          <p:cNvPr id="11" name="10 - TextBox"/>
          <p:cNvSpPr txBox="1"/>
          <p:nvPr/>
        </p:nvSpPr>
        <p:spPr>
          <a:xfrm>
            <a:off x="762000" y="1534160"/>
            <a:ext cx="10525760" cy="1056600"/>
          </a:xfrm>
          <a:prstGeom prst="rect">
            <a:avLst/>
          </a:prstGeom>
          <a:noFill/>
        </p:spPr>
        <p:txBody>
          <a:bodyPr wrap="square" rtlCol="0">
            <a:spAutoFit/>
          </a:bodyPr>
          <a:lstStyle/>
          <a:p>
            <a:pPr>
              <a:buFont typeface="Wingdings" pitchFamily="2" charset="2"/>
              <a:buChar char="§"/>
            </a:pPr>
            <a:r>
              <a:rPr lang="el-GR" sz="2200" dirty="0" smtClean="0"/>
              <a:t> Οι ψυχοκινητικές λειτουργίες αναστέλλονται και υποστρέφουν, ενώ η κινητική μειονεξία οδηγεί, σταδιακά, σε πλήρη ακινητοποίηση (&gt;10 έτη). </a:t>
            </a:r>
          </a:p>
          <a:p>
            <a:endParaRPr lang="el-GR" dirty="0"/>
          </a:p>
        </p:txBody>
      </p:sp>
      <p:sp>
        <p:nvSpPr>
          <p:cNvPr id="13" name="12 - TextBox"/>
          <p:cNvSpPr txBox="1"/>
          <p:nvPr/>
        </p:nvSpPr>
        <p:spPr>
          <a:xfrm>
            <a:off x="660400" y="4378960"/>
            <a:ext cx="10383520" cy="769441"/>
          </a:xfrm>
          <a:prstGeom prst="rect">
            <a:avLst/>
          </a:prstGeom>
          <a:noFill/>
        </p:spPr>
        <p:txBody>
          <a:bodyPr wrap="square" rtlCol="0">
            <a:spAutoFit/>
          </a:bodyPr>
          <a:lstStyle/>
          <a:p>
            <a:pPr>
              <a:buFont typeface="Wingdings" pitchFamily="2" charset="2"/>
              <a:buChar char="§"/>
            </a:pPr>
            <a:endParaRPr lang="el-GR" sz="2200" dirty="0" smtClean="0"/>
          </a:p>
          <a:p>
            <a:pPr>
              <a:buFont typeface="Wingdings" pitchFamily="2" charset="2"/>
              <a:buChar char="§"/>
            </a:pPr>
            <a:endParaRPr lang="el-GR" sz="2200" dirty="0" smtClean="0"/>
          </a:p>
        </p:txBody>
      </p:sp>
      <p:sp>
        <p:nvSpPr>
          <p:cNvPr id="16" name="15 - Ορθογώνιο"/>
          <p:cNvSpPr/>
          <p:nvPr/>
        </p:nvSpPr>
        <p:spPr>
          <a:xfrm rot="10800000" flipV="1">
            <a:off x="680720" y="5072678"/>
            <a:ext cx="9946640" cy="1107996"/>
          </a:xfrm>
          <a:prstGeom prst="rect">
            <a:avLst/>
          </a:prstGeom>
        </p:spPr>
        <p:txBody>
          <a:bodyPr wrap="square">
            <a:spAutoFit/>
          </a:bodyPr>
          <a:lstStyle/>
          <a:p>
            <a:pPr>
              <a:buFont typeface="Wingdings" pitchFamily="2" charset="2"/>
              <a:buChar char="§"/>
            </a:pPr>
            <a:r>
              <a:rPr lang="el-GR" sz="2200" dirty="0" smtClean="0"/>
              <a:t>Βαριά έκπτωση στην ανάπτυξη της γλωσσικής αντίληψης και έκφρασης </a:t>
            </a:r>
            <a:r>
              <a:rPr lang="en-US" sz="2200" dirty="0" smtClean="0"/>
              <a:t>(</a:t>
            </a:r>
            <a:r>
              <a:rPr lang="el-GR" sz="2200" dirty="0" smtClean="0"/>
              <a:t>συχνά, εκλείπει η ομιλία, τελείως</a:t>
            </a:r>
            <a:r>
              <a:rPr lang="en-US" sz="2200" dirty="0" smtClean="0"/>
              <a:t>)</a:t>
            </a:r>
            <a:r>
              <a:rPr lang="el-GR" sz="2200" dirty="0" smtClean="0"/>
              <a:t>. </a:t>
            </a:r>
            <a:endParaRPr lang="en-US" sz="2200" dirty="0" smtClean="0"/>
          </a:p>
          <a:p>
            <a:endParaRPr lang="el-GR" sz="2200" dirty="0" smtClean="0"/>
          </a:p>
        </p:txBody>
      </p:sp>
      <p:sp>
        <p:nvSpPr>
          <p:cNvPr id="19" name="18 - TextBox"/>
          <p:cNvSpPr txBox="1"/>
          <p:nvPr/>
        </p:nvSpPr>
        <p:spPr>
          <a:xfrm>
            <a:off x="650240" y="5902960"/>
            <a:ext cx="5567680" cy="430887"/>
          </a:xfrm>
          <a:prstGeom prst="rect">
            <a:avLst/>
          </a:prstGeom>
          <a:noFill/>
        </p:spPr>
        <p:txBody>
          <a:bodyPr wrap="square" rtlCol="0">
            <a:spAutoFit/>
          </a:bodyPr>
          <a:lstStyle/>
          <a:p>
            <a:pPr>
              <a:buFont typeface="Wingdings" pitchFamily="2" charset="2"/>
              <a:buChar char="§"/>
            </a:pPr>
            <a:r>
              <a:rPr lang="el-GR" sz="2200" dirty="0" smtClean="0"/>
              <a:t>Μαθησιακή</a:t>
            </a:r>
            <a:r>
              <a:rPr lang="el-GR" dirty="0" smtClean="0"/>
              <a:t> </a:t>
            </a:r>
            <a:r>
              <a:rPr lang="el-GR" sz="2200" dirty="0" smtClean="0"/>
              <a:t>και</a:t>
            </a:r>
            <a:r>
              <a:rPr lang="el-GR" dirty="0" smtClean="0"/>
              <a:t> </a:t>
            </a:r>
            <a:r>
              <a:rPr lang="el-GR" sz="2200" dirty="0" smtClean="0"/>
              <a:t>πνευματική καθυστέρηση</a:t>
            </a:r>
            <a:r>
              <a:rPr lang="en-US" sz="2200" dirty="0" smtClean="0"/>
              <a:t>.</a:t>
            </a:r>
            <a:r>
              <a:rPr lang="el-GR" sz="2200" dirty="0" smtClean="0"/>
              <a:t> </a:t>
            </a:r>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Προβλήματα συμπεριφοράς και προσωπικότητας</a:t>
            </a:r>
            <a:endParaRPr lang="el-GR" dirty="0"/>
          </a:p>
        </p:txBody>
      </p:sp>
      <p:sp>
        <p:nvSpPr>
          <p:cNvPr id="3" name="2 - Θέση περιεχομένου"/>
          <p:cNvSpPr>
            <a:spLocks noGrp="1"/>
          </p:cNvSpPr>
          <p:nvPr>
            <p:ph sz="half" idx="1"/>
          </p:nvPr>
        </p:nvSpPr>
        <p:spPr>
          <a:xfrm>
            <a:off x="701040" y="1493520"/>
            <a:ext cx="7833360" cy="3037840"/>
          </a:xfrm>
        </p:spPr>
        <p:txBody>
          <a:bodyPr>
            <a:noAutofit/>
          </a:bodyPr>
          <a:lstStyle/>
          <a:p>
            <a:pPr lvl="0"/>
            <a:r>
              <a:rPr lang="el-GR" sz="2200" dirty="0" smtClean="0"/>
              <a:t>Σοβαρά προβλήματα κατά την επαφή με τους άλλους. </a:t>
            </a:r>
          </a:p>
          <a:p>
            <a:pPr lvl="0"/>
            <a:r>
              <a:rPr lang="el-GR" sz="2200" dirty="0" smtClean="0"/>
              <a:t>Έλλειψη φόβου για τα άγνωστα άτομα. </a:t>
            </a:r>
          </a:p>
          <a:p>
            <a:pPr lvl="0"/>
            <a:r>
              <a:rPr lang="el-GR" sz="2200" dirty="0" smtClean="0"/>
              <a:t>Έκφραση επιθυμιών μέσω χειρονομιών. </a:t>
            </a:r>
          </a:p>
          <a:p>
            <a:pPr lvl="0"/>
            <a:r>
              <a:rPr lang="el-GR" sz="2200" dirty="0" smtClean="0"/>
              <a:t>Γέλιο χωρίς προφανή λόγο.</a:t>
            </a:r>
          </a:p>
          <a:p>
            <a:pPr lvl="0"/>
            <a:r>
              <a:rPr lang="el-GR" sz="2200" dirty="0" smtClean="0"/>
              <a:t>Έλλειψη βλεμματικής επαφής. </a:t>
            </a:r>
          </a:p>
          <a:p>
            <a:pPr lvl="0"/>
            <a:r>
              <a:rPr lang="el-GR" sz="2200" dirty="0" smtClean="0"/>
              <a:t>Κοινωνική απομόνωση.</a:t>
            </a:r>
          </a:p>
        </p:txBody>
      </p:sp>
      <p:pic>
        <p:nvPicPr>
          <p:cNvPr id="10" name="9 - Θέση περιεχομένου" descr="rett2.jpg"/>
          <p:cNvPicPr>
            <a:picLocks noGrp="1" noChangeAspect="1"/>
          </p:cNvPicPr>
          <p:nvPr>
            <p:ph sz="half" idx="2"/>
          </p:nvPr>
        </p:nvPicPr>
        <p:blipFill>
          <a:blip r:embed="rId3" cstate="print"/>
          <a:stretch>
            <a:fillRect/>
          </a:stretch>
        </p:blipFill>
        <p:spPr>
          <a:xfrm>
            <a:off x="8239760" y="1635760"/>
            <a:ext cx="3098800" cy="2804160"/>
          </a:xfrm>
        </p:spPr>
      </p:pic>
      <p:sp>
        <p:nvSpPr>
          <p:cNvPr id="5" name="4 - TextBox"/>
          <p:cNvSpPr txBox="1"/>
          <p:nvPr/>
        </p:nvSpPr>
        <p:spPr>
          <a:xfrm>
            <a:off x="589280" y="4602480"/>
            <a:ext cx="10139680" cy="769441"/>
          </a:xfrm>
          <a:prstGeom prst="rect">
            <a:avLst/>
          </a:prstGeom>
          <a:noFill/>
        </p:spPr>
        <p:txBody>
          <a:bodyPr wrap="square" rtlCol="0">
            <a:spAutoFit/>
          </a:bodyPr>
          <a:lstStyle/>
          <a:p>
            <a:pPr lvl="0">
              <a:buFont typeface="Wingdings" pitchFamily="2" charset="2"/>
              <a:buChar char="§"/>
            </a:pPr>
            <a:r>
              <a:rPr lang="el-GR" sz="2200" dirty="0" smtClean="0"/>
              <a:t>Συνολική παρουσία όμοια με ενός κωφού ατόμου, αλλά θετική αντίδραση στη μουσική. </a:t>
            </a:r>
          </a:p>
        </p:txBody>
      </p:sp>
      <p:sp>
        <p:nvSpPr>
          <p:cNvPr id="6" name="5 - TextBox"/>
          <p:cNvSpPr txBox="1"/>
          <p:nvPr/>
        </p:nvSpPr>
        <p:spPr>
          <a:xfrm>
            <a:off x="609600" y="5405120"/>
            <a:ext cx="10027920" cy="769441"/>
          </a:xfrm>
          <a:prstGeom prst="rect">
            <a:avLst/>
          </a:prstGeom>
          <a:noFill/>
        </p:spPr>
        <p:txBody>
          <a:bodyPr wrap="square" rtlCol="0">
            <a:spAutoFit/>
          </a:bodyPr>
          <a:lstStyle/>
          <a:p>
            <a:pPr>
              <a:buFont typeface="Wingdings" pitchFamily="2" charset="2"/>
              <a:buChar char="§"/>
            </a:pPr>
            <a:r>
              <a:rPr lang="el-GR" sz="2200" dirty="0" smtClean="0"/>
              <a:t>Αντίδραση στη νέα μάθηση και σε κάθε απόκλιση από </a:t>
            </a:r>
            <a:r>
              <a:rPr lang="el-GR" sz="2200" dirty="0" err="1" smtClean="0"/>
              <a:t>ό,τι</a:t>
            </a:r>
            <a:r>
              <a:rPr lang="el-GR" sz="2200" dirty="0" smtClean="0"/>
              <a:t> είναι εξοικειωμένα. </a:t>
            </a:r>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Αντιμετώπιση (ολιστικό πρόγραμμα)</a:t>
            </a:r>
            <a:endParaRPr lang="el-GR" dirty="0"/>
          </a:p>
        </p:txBody>
      </p:sp>
      <p:sp>
        <p:nvSpPr>
          <p:cNvPr id="3" name="2 - Θέση περιεχομένου"/>
          <p:cNvSpPr>
            <a:spLocks noGrp="1"/>
          </p:cNvSpPr>
          <p:nvPr>
            <p:ph sz="half" idx="1"/>
          </p:nvPr>
        </p:nvSpPr>
        <p:spPr>
          <a:xfrm>
            <a:off x="782320" y="1940560"/>
            <a:ext cx="6339840" cy="4114800"/>
          </a:xfrm>
        </p:spPr>
        <p:txBody>
          <a:bodyPr>
            <a:noAutofit/>
          </a:bodyPr>
          <a:lstStyle/>
          <a:p>
            <a:r>
              <a:rPr lang="el-GR" sz="2200" dirty="0" smtClean="0"/>
              <a:t>ψυχολογική υποστήριξη στις οικογένειες, </a:t>
            </a:r>
          </a:p>
          <a:p>
            <a:r>
              <a:rPr lang="el-GR" sz="2200" dirty="0" smtClean="0"/>
              <a:t>δημιουργία κατάλληλου εκπαιδευτικού προγράμματος, </a:t>
            </a:r>
          </a:p>
          <a:p>
            <a:r>
              <a:rPr lang="el-GR" sz="2200" dirty="0" smtClean="0"/>
              <a:t>συμπτωματική και υποστηρικτική ιατρική αντιμετώπιση,</a:t>
            </a:r>
          </a:p>
          <a:p>
            <a:r>
              <a:rPr lang="el-GR" sz="2200" dirty="0" smtClean="0"/>
              <a:t>ειδικές υποστηρικτικές υπηρεσίες, όπως</a:t>
            </a:r>
            <a:r>
              <a:rPr lang="en-US" sz="2200" dirty="0" smtClean="0"/>
              <a:t>: </a:t>
            </a:r>
            <a:r>
              <a:rPr lang="el-GR" sz="2200" dirty="0" smtClean="0"/>
              <a:t>φυσιοθεραπεία, εργοθεραπεία, λογοθεραπεία, υδροθεραπεία</a:t>
            </a:r>
            <a:r>
              <a:rPr lang="en-US" sz="2200" dirty="0" smtClean="0"/>
              <a:t>, </a:t>
            </a:r>
            <a:r>
              <a:rPr lang="el-GR" sz="2200" dirty="0" smtClean="0"/>
              <a:t>θεραπεία μέσω παιχνιδιού</a:t>
            </a:r>
            <a:r>
              <a:rPr lang="en-US" sz="2200" dirty="0" smtClean="0"/>
              <a:t>, </a:t>
            </a:r>
            <a:r>
              <a:rPr lang="el-GR" sz="2200" dirty="0" err="1" smtClean="0"/>
              <a:t>ρεφλεξολογία</a:t>
            </a:r>
            <a:r>
              <a:rPr lang="en-US" sz="2200" dirty="0" smtClean="0"/>
              <a:t> </a:t>
            </a:r>
            <a:r>
              <a:rPr lang="el-GR" sz="2200" dirty="0" smtClean="0"/>
              <a:t>κτλ. και</a:t>
            </a:r>
          </a:p>
          <a:p>
            <a:r>
              <a:rPr lang="el-GR" sz="2200" dirty="0" smtClean="0"/>
              <a:t>ελεγχόμενο </a:t>
            </a:r>
            <a:r>
              <a:rPr lang="el-GR" sz="2200" dirty="0" smtClean="0"/>
              <a:t>πολυαισθητηριακό περιβάλλον</a:t>
            </a:r>
            <a:r>
              <a:rPr lang="en-US" sz="2200" dirty="0" smtClean="0"/>
              <a:t>.</a:t>
            </a:r>
            <a:endParaRPr lang="el-GR" sz="2200" dirty="0" smtClean="0"/>
          </a:p>
          <a:p>
            <a:endParaRPr lang="el-GR" sz="2400" dirty="0"/>
          </a:p>
        </p:txBody>
      </p:sp>
      <p:pic>
        <p:nvPicPr>
          <p:cNvPr id="7" name="6 - Θέση περιεχομένου" descr="RETT6.jpg"/>
          <p:cNvPicPr>
            <a:picLocks noGrp="1" noChangeAspect="1"/>
          </p:cNvPicPr>
          <p:nvPr>
            <p:ph sz="half" idx="2"/>
          </p:nvPr>
        </p:nvPicPr>
        <p:blipFill>
          <a:blip r:embed="rId3" cstate="print"/>
          <a:stretch>
            <a:fillRect/>
          </a:stretch>
        </p:blipFill>
        <p:spPr>
          <a:xfrm>
            <a:off x="7284720" y="2062480"/>
            <a:ext cx="3708400" cy="3169920"/>
          </a:xfrm>
        </p:spPr>
      </p:pic>
      <p:sp>
        <p:nvSpPr>
          <p:cNvPr id="6" name="5 - Θέση αριθμού διαφάνειας"/>
          <p:cNvSpPr>
            <a:spLocks noGrp="1"/>
          </p:cNvSpPr>
          <p:nvPr>
            <p:ph type="sldNum" sz="quarter" idx="12"/>
          </p:nvPr>
        </p:nvSpPr>
        <p:spPr/>
        <p:txBody>
          <a:bodyPr/>
          <a:lstStyle/>
          <a:p>
            <a:pPr rtl="0"/>
            <a:fld id="{0FF54DE5-C571-48E8-A5BC-B369434E2F44}" type="slidenum">
              <a:rPr lang="el-GR" noProof="0" smtClean="0"/>
              <a:pPr rtl="0"/>
              <a:t>9</a:t>
            </a:fld>
            <a:endParaRPr lang="el-GR" noProof="0" dirty="0"/>
          </a:p>
        </p:txBody>
      </p:sp>
      <p:sp>
        <p:nvSpPr>
          <p:cNvPr id="8" name="7 - TextBox"/>
          <p:cNvSpPr txBox="1"/>
          <p:nvPr/>
        </p:nvSpPr>
        <p:spPr>
          <a:xfrm>
            <a:off x="792480" y="1432560"/>
            <a:ext cx="10139680" cy="430887"/>
          </a:xfrm>
          <a:prstGeom prst="rect">
            <a:avLst/>
          </a:prstGeom>
          <a:noFill/>
        </p:spPr>
        <p:txBody>
          <a:bodyPr wrap="square" rtlCol="0">
            <a:spAutoFit/>
          </a:bodyPr>
          <a:lstStyle/>
          <a:p>
            <a:pPr>
              <a:buNone/>
            </a:pPr>
            <a:r>
              <a:rPr lang="el-GR" sz="2200" dirty="0" smtClean="0"/>
              <a:t>Η παρέμβαση απαιτεί μία διεπιστημονική προσέγγιση</a:t>
            </a:r>
            <a:r>
              <a:rPr lang="en-US" sz="2200" dirty="0" smtClean="0"/>
              <a:t> </a:t>
            </a:r>
            <a:r>
              <a:rPr lang="el-GR" sz="2200" dirty="0" smtClean="0"/>
              <a:t>που περιλαμβάνει</a:t>
            </a:r>
            <a:r>
              <a:rPr lang="en-US" sz="2200" dirty="0" smtClean="0"/>
              <a:t>:</a:t>
            </a:r>
            <a:endParaRPr lang="el-GR" sz="2200" dirty="0" smtClean="0"/>
          </a:p>
        </p:txBody>
      </p:sp>
    </p:spTree>
  </p:cSld>
  <p:clrMapOvr>
    <a:overrideClrMapping bg1="lt1" tx1="dk1" bg2="lt2" tx2="dk2" accent1="accent1" accent2="accent2" accent3="accent3" accent4="accent4" accent5="accent5" accent6="accent6" hlink="hlink" folHlink="folHlink"/>
  </p:clrMapOvr>
  <p:transition spd="med">
    <p:wipe dir="d"/>
  </p:transition>
  <p:timing>
    <p:tnLst>
      <p:par>
        <p:cTn id="1" dur="indefinite" restart="never" nodeType="tmRoot"/>
      </p:par>
    </p:tnLst>
  </p:timing>
</p:sld>
</file>

<file path=ppt/theme/theme1.xml><?xml version="1.0" encoding="utf-8"?>
<a:theme xmlns:a="http://schemas.openxmlformats.org/drawingml/2006/main" name="tf03431380">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_9411646_TF03431380_TF03431380" id="{856076FB-12A4-41CA-A0E0-E0A93572E056}" vid="{AE29B9E4-3226-42B4-A682-6BC5B733C8E4}"/>
    </a:ext>
  </a:extLst>
</a:theme>
</file>

<file path=ppt/theme/theme2.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themeOverride>
</file>

<file path=ppt/theme/themeOverride2.xml><?xml version="1.0" encoding="utf-8"?>
<a:themeOverride xmlns:a="http://schemas.openxmlformats.org/drawingml/2006/main">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themeOverride>
</file>

<file path=ppt/theme/themeOverride3.xml><?xml version="1.0" encoding="utf-8"?>
<a:themeOverride xmlns:a="http://schemas.openxmlformats.org/drawingml/2006/main">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785</Words>
  <Application>Microsoft Office PowerPoint</Application>
  <PresentationFormat>Προσαρμογή</PresentationFormat>
  <Paragraphs>73</Paragraphs>
  <Slides>12</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tf03431380</vt:lpstr>
      <vt:lpstr>Εκπαιδευτικη νευροεπιστημη</vt:lpstr>
      <vt:lpstr>ΣΥΝΔΡΟΜΟ Rett</vt:lpstr>
      <vt:lpstr>Γιατί ονομάζεται Σύνδρομο RETT; </vt:lpstr>
      <vt:lpstr>Γιατί συμβαίνει το σύνδρομο RETT;</vt:lpstr>
      <vt:lpstr>Γιατί συμβαίνει το σύνδρομο RETT; (αναλυτικότερα)</vt:lpstr>
      <vt:lpstr>Πώς γίνεται η διάγνωση του συνδρόμου RETT; </vt:lpstr>
      <vt:lpstr>Χαρακτηριστικά (μετά από 6-18 μήνες ενός φυσιολογικού τοκετού)</vt:lpstr>
      <vt:lpstr>Προβλήματα συμπεριφοράς και προσωπικότητας</vt:lpstr>
      <vt:lpstr>Αντιμετώπιση (ολιστικό πρόγραμμα)</vt:lpstr>
      <vt:lpstr>Προγράμματα παρέμβασης για επικοινωνία και μάθηση</vt:lpstr>
      <vt:lpstr>Προγράμματα παρέμβασης για επικοινωνία και μάθηση (συνέχεια) </vt:lpstr>
      <vt:lpstr>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2018-03-30T17:05:04Z</dcterms:created>
  <dcterms:modified xsi:type="dcterms:W3CDTF">2018-09-17T13:09:56Z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